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2"/>
  </p:notesMasterIdLst>
  <p:sldIdLst>
    <p:sldId id="346" r:id="rId2"/>
    <p:sldId id="351" r:id="rId3"/>
    <p:sldId id="348" r:id="rId4"/>
    <p:sldId id="349" r:id="rId5"/>
    <p:sldId id="347" r:id="rId6"/>
    <p:sldId id="358" r:id="rId7"/>
    <p:sldId id="359" r:id="rId8"/>
    <p:sldId id="352" r:id="rId9"/>
    <p:sldId id="353" r:id="rId10"/>
    <p:sldId id="350" r:id="rId11"/>
    <p:sldId id="354" r:id="rId12"/>
    <p:sldId id="363" r:id="rId13"/>
    <p:sldId id="355" r:id="rId14"/>
    <p:sldId id="360" r:id="rId15"/>
    <p:sldId id="361" r:id="rId16"/>
    <p:sldId id="362" r:id="rId17"/>
    <p:sldId id="357" r:id="rId18"/>
    <p:sldId id="356" r:id="rId19"/>
    <p:sldId id="345" r:id="rId20"/>
    <p:sldId id="343" r:id="rId2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84955" autoAdjust="0"/>
  </p:normalViewPr>
  <p:slideViewPr>
    <p:cSldViewPr snapToGrid="0">
      <p:cViewPr>
        <p:scale>
          <a:sx n="106" d="100"/>
          <a:sy n="106" d="100"/>
        </p:scale>
        <p:origin x="-720" y="-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81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image" Target="../media/image24.wmf"/><Relationship Id="rId7" Type="http://schemas.openxmlformats.org/officeDocument/2006/relationships/image" Target="../media/image28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96FE3-D429-466C-B627-5B5D6FF98876}" type="datetimeFigureOut">
              <a:rPr lang="en-US" smtClean="0"/>
              <a:t>9/28/2015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E73D9-0751-47CD-ABA6-F3322169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75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73D9-0751-47CD-ABA6-F33221699A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3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err="1" smtClean="0"/>
              <a:t>Next</a:t>
            </a:r>
            <a:r>
              <a:rPr lang="da-DK" dirty="0" smtClean="0"/>
              <a:t> Rapid </a:t>
            </a:r>
            <a:r>
              <a:rPr lang="da-DK" dirty="0" err="1" smtClean="0"/>
              <a:t>prototyping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73D9-0751-47CD-ABA6-F33221699A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2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Demo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73D9-0751-47CD-ABA6-F33221699A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 smtClean="0"/>
              <a:t>Demo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E73D9-0751-47CD-ABA6-F33221699A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13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6727-9A5A-4C04-A4E1-D5999530ADC2}" type="slidenum">
              <a:rPr lang="da-DK" smtClean="0"/>
              <a:t>19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7812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07547"/>
            <a:ext cx="12191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214" y="516690"/>
            <a:ext cx="10937537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211" y="1907341"/>
            <a:ext cx="10567132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1" y="6197619"/>
            <a:ext cx="1191531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01129" y="6197619"/>
            <a:ext cx="38608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Billed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987" y="5970202"/>
            <a:ext cx="1682711" cy="8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5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2B21B-2ADA-A040-A652-A7305E1B99FE}" type="datetimeFigureOut">
              <a:rPr lang="en-US" smtClean="0"/>
              <a:t>9/28/2015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10816" y="6286908"/>
            <a:ext cx="3887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345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41775" y="6286908"/>
            <a:ext cx="1252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4560" y="6286908"/>
            <a:ext cx="3903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7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41775" y="6286908"/>
            <a:ext cx="12527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4560" y="6286908"/>
            <a:ext cx="3903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290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941775" y="6286908"/>
            <a:ext cx="1269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10816" y="6286908"/>
            <a:ext cx="3887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03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941775" y="6286908"/>
            <a:ext cx="13178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59584" y="6286908"/>
            <a:ext cx="38388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03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941775" y="6286908"/>
            <a:ext cx="1334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75840" y="6286908"/>
            <a:ext cx="3822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352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41775" y="6286908"/>
            <a:ext cx="1269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10816" y="6286908"/>
            <a:ext cx="3887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5435" y="1299672"/>
            <a:ext cx="115824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704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41775" y="6286908"/>
            <a:ext cx="11351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93485" y="6286908"/>
            <a:ext cx="4204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846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41775" y="6286908"/>
            <a:ext cx="1301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43328" y="6286908"/>
            <a:ext cx="3855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41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41775" y="6286908"/>
            <a:ext cx="1301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43328" y="6286908"/>
            <a:ext cx="38551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49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301" y="6072791"/>
            <a:ext cx="12191993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1775" y="6286908"/>
            <a:ext cx="12690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9/28/2015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10816" y="6286908"/>
            <a:ext cx="38876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260" y="6286908"/>
            <a:ext cx="7036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2" y="1220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pic>
        <p:nvPicPr>
          <p:cNvPr id="10" name="Billede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689" y="6013057"/>
            <a:ext cx="1682711" cy="81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16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lution_of_triangles" TargetMode="External"/><Relationship Id="rId2" Type="http://schemas.openxmlformats.org/officeDocument/2006/relationships/hyperlink" Target="https://en.wikipedia.org/wiki/Spherical_trigonometr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quino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orizon" TargetMode="External"/><Relationship Id="rId2" Type="http://schemas.openxmlformats.org/officeDocument/2006/relationships/hyperlink" Target="https://en.wikipedia.org/wiki/Horizontal_coordinate_syste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hyperlink" Target="https://www.google.dk/maps/place/55%C2%B041'50.9%22N+12%C2%B037'30.9%22E/@55.697457,12.625258,273m/data=!3m2!1e3!4b1!4m2!3m1!1s0x0:0x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hyperlink" Target="https://en.wikipedia.org/wiki/Great-circle_navig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dk/maps/@55.7239185,12.5818852,3a,90y,131.74h,86.87t/data=!3m6!1e1!3m4!1sUH9pOYFGkeh_tjXHM9IBkw!2e0!7i13312!8i6656" TargetMode="External"/><Relationship Id="rId2" Type="http://schemas.openxmlformats.org/officeDocument/2006/relationships/hyperlink" Target="https://www.google.dk/maps/place/55%C2%B041'50.9%22N+12%C2%B037'30.9%22E/@55.697457,12.625258,273m/data=!3m2!1e3!4b1!4m2!3m1!1s0x0:0x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oogle.dk/maps/@55.6931061,12.5995456,3a,75y,94.67h,90.56t/data=!3m6!1e1!3m4!1sTob6sb6-XhgttJmmBC1YXg!2e0!7i13312!8i6656" TargetMode="External"/><Relationship Id="rId4" Type="http://schemas.openxmlformats.org/officeDocument/2006/relationships/hyperlink" Target="https://www.google.dk/maps/place/55%C2%B043'36.9%22N+12%C2%B034'51.6%22E/@55.7213533,12.58099,162a,20y,83.3t/data=!3m1!1e3!4m2!3m1!1s0x0:0x0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en.wikipedia.org/wiki/Position_of_the_Sun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en.wikipedia.org/wiki/Equation_of_time" TargetMode="External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41.png"/><Relationship Id="rId26" Type="http://schemas.openxmlformats.org/officeDocument/2006/relationships/image" Target="../media/image25.wmf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44.jpeg"/><Relationship Id="rId34" Type="http://schemas.openxmlformats.org/officeDocument/2006/relationships/image" Target="../media/image47.jpeg"/><Relationship Id="rId7" Type="http://schemas.openxmlformats.org/officeDocument/2006/relationships/image" Target="../media/image33.jpeg"/><Relationship Id="rId12" Type="http://schemas.openxmlformats.org/officeDocument/2006/relationships/image" Target="../media/image22.wmf"/><Relationship Id="rId17" Type="http://schemas.openxmlformats.org/officeDocument/2006/relationships/image" Target="../media/image40.png"/><Relationship Id="rId25" Type="http://schemas.openxmlformats.org/officeDocument/2006/relationships/oleObject" Target="../embeddings/oleObject4.bin"/><Relationship Id="rId3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oleObject" Target="../embeddings/oleObject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jpeg"/><Relationship Id="rId11" Type="http://schemas.openxmlformats.org/officeDocument/2006/relationships/oleObject" Target="../embeddings/oleObject1.bin"/><Relationship Id="rId24" Type="http://schemas.openxmlformats.org/officeDocument/2006/relationships/image" Target="../media/image24.wmf"/><Relationship Id="rId32" Type="http://schemas.openxmlformats.org/officeDocument/2006/relationships/image" Target="../media/image28.wmf"/><Relationship Id="rId5" Type="http://schemas.openxmlformats.org/officeDocument/2006/relationships/image" Target="../media/image31.jpeg"/><Relationship Id="rId15" Type="http://schemas.openxmlformats.org/officeDocument/2006/relationships/image" Target="../media/image37.png"/><Relationship Id="rId23" Type="http://schemas.openxmlformats.org/officeDocument/2006/relationships/oleObject" Target="../embeddings/oleObject3.bin"/><Relationship Id="rId28" Type="http://schemas.openxmlformats.org/officeDocument/2006/relationships/image" Target="../media/image26.wmf"/><Relationship Id="rId36" Type="http://schemas.openxmlformats.org/officeDocument/2006/relationships/image" Target="../media/image29.wmf"/><Relationship Id="rId10" Type="http://schemas.openxmlformats.org/officeDocument/2006/relationships/image" Target="../media/image36.png"/><Relationship Id="rId19" Type="http://schemas.openxmlformats.org/officeDocument/2006/relationships/image" Target="../media/image42.png"/><Relationship Id="rId31" Type="http://schemas.openxmlformats.org/officeDocument/2006/relationships/oleObject" Target="../embeddings/oleObject7.bin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23.wmf"/><Relationship Id="rId22" Type="http://schemas.openxmlformats.org/officeDocument/2006/relationships/image" Target="../media/image45.png"/><Relationship Id="rId27" Type="http://schemas.openxmlformats.org/officeDocument/2006/relationships/oleObject" Target="../embeddings/oleObject5.bin"/><Relationship Id="rId30" Type="http://schemas.openxmlformats.org/officeDocument/2006/relationships/image" Target="../media/image27.wmf"/><Relationship Id="rId35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arne.bartels2@gmail.com" TargetMode="External"/><Relationship Id="rId2" Type="http://schemas.openxmlformats.org/officeDocument/2006/relationships/hyperlink" Target="mailto:arbar@vestas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google.com/maps/place/Tauernwindpark/@47.2719077,14.345539,281a,20y,90h,81.86t/data=!3m1!1e3!4m2!3m1!1s0x0000000000000000:0x0ef7607043f863a7!6m1!1e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en.wikipedia.org/wiki/Celestial_coordinate_system#Transformation_of_coordinat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Shadow prediction: SQL 2014 spatial data types and astronomy well mixed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397" y="142875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11530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Tools: Spherical </a:t>
            </a:r>
            <a:r>
              <a:rPr lang="en-US" sz="3000" dirty="0" smtClean="0"/>
              <a:t>Trigonometry</a:t>
            </a:r>
            <a:endParaRPr 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47500" lnSpcReduction="20000"/>
              </a:bodyPr>
              <a:lstStyle/>
              <a:p>
                <a:r>
                  <a:rPr lang="en-US" dirty="0" smtClean="0"/>
                  <a:t>All </a:t>
                </a:r>
                <a:r>
                  <a:rPr lang="en-US" dirty="0"/>
                  <a:t>following equations assume a unit radius, i.e. a radius of the sphere as 1. For distances on earth </a:t>
                </a:r>
                <a:r>
                  <a:rPr lang="en-US" dirty="0" smtClean="0"/>
                  <a:t>transfer from degrees to radians and multiply </a:t>
                </a:r>
                <a:r>
                  <a:rPr lang="en-US" dirty="0"/>
                  <a:t>with the medium earth radius of </a:t>
                </a:r>
                <a:r>
                  <a:rPr lang="en-US" dirty="0" smtClean="0"/>
                  <a:t>R=6371km</a:t>
                </a:r>
                <a:endParaRPr lang="en-US" dirty="0"/>
              </a:p>
              <a:p>
                <a:r>
                  <a:rPr lang="en-US" u="sng" dirty="0">
                    <a:hlinkClick r:id="rId2"/>
                  </a:rPr>
                  <a:t>https://</a:t>
                </a:r>
                <a:r>
                  <a:rPr lang="en-US" u="sng" dirty="0" smtClean="0">
                    <a:hlinkClick r:id="rId2"/>
                  </a:rPr>
                  <a:t>en.wikipedia.org/wiki/Spherical_trigonometry</a:t>
                </a:r>
                <a:r>
                  <a:rPr lang="en-US" u="sng" dirty="0" smtClean="0">
                    <a:hlinkClick r:id="rId3"/>
                  </a:rPr>
                  <a:t>, </a:t>
                </a:r>
              </a:p>
              <a:p>
                <a:pPr marL="0" indent="0">
                  <a:buNone/>
                </a:pPr>
                <a:r>
                  <a:rPr lang="en-US" u="sng" dirty="0" smtClean="0">
                    <a:hlinkClick r:id="rId3"/>
                  </a:rPr>
                  <a:t>https://en.wikipedia.org/wiki/Solution_of_triangles:</a:t>
                </a:r>
                <a:endParaRPr lang="en-US" dirty="0"/>
              </a:p>
              <a:p>
                <a:r>
                  <a:rPr lang="en-US" dirty="0" smtClean="0"/>
                  <a:t>Cosine </a:t>
                </a:r>
                <a:r>
                  <a:rPr lang="en-US" dirty="0"/>
                  <a:t>Rules:</a:t>
                </a:r>
              </a:p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/>
                          </a:rPr>
                        </m:ctrlPr>
                      </m:mPr>
                      <m:mr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</m:e>
                      </m:mr>
                      <m:mr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func>
                        </m:e>
                      </m:mr>
                      <m:mr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𝛾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dirty="0"/>
              </a:p>
              <a:p>
                <a:r>
                  <a:rPr lang="en-US" dirty="0"/>
                  <a:t>Sine Rules: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𝛼</m:t>
                            </m:r>
                          </m:e>
                        </m:func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𝑏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𝛽</m:t>
                            </m:r>
                          </m:e>
                        </m:func>
                      </m:den>
                    </m:f>
                    <m:r>
                      <a:rPr lang="en-US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𝛾</m:t>
                            </m:r>
                          </m:e>
                        </m:func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Cotangent Rules:</a:t>
                </a:r>
                <a:endParaRPr lang="da-DK" i="1" dirty="0" smtClean="0">
                  <a:latin typeface="Cambria Math"/>
                </a:endParaRPr>
              </a:p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i="1">
                            <a:latin typeface="Cambria Math"/>
                          </a:rPr>
                        </m:ctrlPr>
                      </m:mPr>
                      <m:mr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</m:e>
                      </m:mr>
                      <m:mr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</m:e>
                      </m:mr>
                      <m:mr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𝛾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func>
                        </m:e>
                      </m:mr>
                      <m:mr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𝑐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func>
                        </m:e>
                      </m:mr>
                      <m:mr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𝛾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𝛾</m:t>
                              </m:r>
                            </m:e>
                          </m:func>
                        </m:e>
                      </m:mr>
                      <m:mr>
                        <m:e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𝛾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𝛽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cot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𝑏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𝛾</m:t>
                              </m:r>
                            </m:e>
                          </m:func>
                        </m:e>
                      </m:mr>
                    </m:m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1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62" y="2115670"/>
            <a:ext cx="3538261" cy="366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94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Demo 2</a:t>
            </a:r>
            <a:r>
              <a:rPr lang="en-US" sz="3000" dirty="0"/>
              <a:t>: Paint the sun in the </a:t>
            </a:r>
            <a:r>
              <a:rPr lang="en-US" sz="3000" dirty="0" smtClean="0"/>
              <a:t>sky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Goal:</a:t>
            </a:r>
          </a:p>
          <a:p>
            <a:pPr marL="0" indent="0">
              <a:buNone/>
            </a:pPr>
            <a:r>
              <a:rPr lang="en-GB" sz="2000" dirty="0" smtClean="0"/>
              <a:t>Model the sun’s area in the sky for different latitudes</a:t>
            </a:r>
          </a:p>
          <a:p>
            <a:pPr marL="0" indent="0">
              <a:buNone/>
            </a:pPr>
            <a:r>
              <a:rPr lang="en-GB" sz="2000" dirty="0" smtClean="0"/>
              <a:t>Subtract the part obscured by the ground, aka night </a:t>
            </a:r>
          </a:p>
          <a:p>
            <a:pPr marL="0" indent="0">
              <a:buNone/>
            </a:pPr>
            <a:endParaRPr lang="en-US" sz="2000" dirty="0" smtClean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://en.wikipedia.org/wiki/Equinox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5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63" y="242048"/>
            <a:ext cx="8909631" cy="55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0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000" dirty="0"/>
              <a:t>Tools 2: </a:t>
            </a:r>
            <a:r>
              <a:rPr lang="da-DK" sz="3000" dirty="0" err="1" smtClean="0"/>
              <a:t>Azimuth</a:t>
            </a:r>
            <a:r>
              <a:rPr lang="da-DK" sz="3000" dirty="0" smtClean="0"/>
              <a:t>, </a:t>
            </a:r>
            <a:r>
              <a:rPr lang="da-DK" sz="3000" dirty="0" err="1" smtClean="0"/>
              <a:t>altitude</a:t>
            </a:r>
            <a:r>
              <a:rPr lang="da-DK" sz="3000" dirty="0" smtClean="0"/>
              <a:t>, </a:t>
            </a:r>
            <a:r>
              <a:rPr lang="da-DK" sz="3000" dirty="0" err="1" smtClean="0"/>
              <a:t>size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>
              <a:hlinkClick r:id="rId2"/>
            </a:endParaRPr>
          </a:p>
          <a:p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://en.wikipedia.org/wiki/Horizontal_coordinate_system</a:t>
            </a:r>
            <a:endParaRPr lang="en-US" sz="2000" dirty="0"/>
          </a:p>
          <a:p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://en.wikipedia.org/wiki/Horizon</a:t>
            </a:r>
            <a:endParaRPr lang="en-US" sz="2000" dirty="0"/>
          </a:p>
          <a:p>
            <a:endParaRPr lang="en-US" sz="2000" dirty="0" smtClean="0">
              <a:hlinkClick r:id="rId4"/>
            </a:endParaRPr>
          </a:p>
          <a:p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91" y="2990850"/>
            <a:ext cx="257913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54706" y="1071280"/>
            <a:ext cx="4487695" cy="506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010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000" dirty="0" err="1" smtClean="0"/>
              <a:t>Azimuth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dirty="0" err="1" smtClean="0">
                <a:hlinkClick r:id="rId2"/>
              </a:rPr>
              <a:t>Precise</a:t>
            </a:r>
            <a:r>
              <a:rPr lang="da-DK" sz="2400" dirty="0" smtClean="0">
                <a:hlinkClick r:id="rId2"/>
              </a:rPr>
              <a:t> solution</a:t>
            </a:r>
            <a:r>
              <a:rPr lang="da-DK" sz="2400" dirty="0" smtClean="0"/>
              <a:t>: </a:t>
            </a:r>
            <a:endParaRPr lang="en-US" sz="2400" dirty="0"/>
          </a:p>
          <a:p>
            <a:endParaRPr lang="da-DK" sz="2000" dirty="0"/>
          </a:p>
          <a:p>
            <a:r>
              <a:rPr lang="da-DK" sz="2400" dirty="0"/>
              <a:t>Short distance </a:t>
            </a:r>
            <a:r>
              <a:rPr lang="da-DK" sz="2400" dirty="0" err="1" smtClean="0"/>
              <a:t>approximation</a:t>
            </a:r>
            <a:r>
              <a:rPr lang="da-DK" sz="2400" dirty="0"/>
              <a:t>: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40554" y="1504950"/>
                <a:ext cx="5421421" cy="952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tan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</m:e>
                      </m:func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𝑙𝑜𝑛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𝑙𝑜𝑛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𝑃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fName>
                            <m:e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tan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𝑙𝑎𝑡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𝑙𝑎𝑡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𝑙𝑎𝑡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𝑙𝑜𝑛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𝑇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𝑙𝑜𝑛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/>
                                                </a:rPr>
                                                <m:t>𝑃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554" y="1504950"/>
                <a:ext cx="5421421" cy="9521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071035" y="3418211"/>
                <a:ext cx="3195747" cy="675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tan</m:t>
                          </m:r>
                        </m:fName>
                        <m:e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  <m:r>
                            <a:rPr lang="en-US" i="1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𝑙𝑎𝑡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𝑇</m:t>
                                      </m:r>
                                    </m:sub>
                                  </m:sSub>
                                </m:e>
                              </m:func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𝑙𝑜𝑛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𝑙𝑜𝑛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𝑃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𝑙𝑎𝑡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𝑙𝑎𝑡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𝑃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035" y="3418211"/>
                <a:ext cx="3195747" cy="6751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201541"/>
            <a:ext cx="2600688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z="3000" dirty="0" err="1" smtClean="0"/>
              <a:t>Altitude</a:t>
            </a:r>
            <a:endParaRPr lang="en-US" sz="3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a-DK" sz="2000" dirty="0" smtClean="0"/>
                  <a:t>Horizontal distance d from .</a:t>
                </a:r>
                <a:r>
                  <a:rPr lang="da-DK" sz="2000" dirty="0" err="1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STDistance</a:t>
                </a:r>
                <a:r>
                  <a:rPr lang="da-DK" sz="20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()</a:t>
                </a:r>
              </a:p>
              <a:p>
                <a:r>
                  <a:rPr lang="da-DK" sz="2000" dirty="0" smtClean="0">
                    <a:cs typeface="Courier New" panose="02070309020205020404" pitchFamily="49" charset="0"/>
                  </a:rPr>
                  <a:t>Slant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sz="2000" b="0" i="1" smtClean="0">
                            <a:latin typeface="Cambria Math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da-DK" sz="2000" b="0" i="1" smtClean="0">
                            <a:latin typeface="Cambria Math"/>
                            <a:cs typeface="Courier New" panose="02070309020205020404" pitchFamily="49" charset="0"/>
                          </a:rPr>
                          <m:t>𝑑</m:t>
                        </m:r>
                      </m:e>
                      <m:sub>
                        <m:r>
                          <a:rPr lang="da-DK" sz="2000" b="0" i="1" smtClean="0">
                            <a:latin typeface="Cambria Math"/>
                            <a:cs typeface="Courier New" panose="02070309020205020404" pitchFamily="49" charset="0"/>
                          </a:rPr>
                          <m:t>𝑠</m:t>
                        </m:r>
                      </m:sub>
                    </m:sSub>
                    <m:r>
                      <a:rPr lang="da-DK" sz="2000" b="0" i="1" smtClean="0">
                        <a:latin typeface="Cambria Math"/>
                        <a:cs typeface="Courier New" panose="02070309020205020404" pitchFamily="49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da-DK" sz="2000" b="0" i="1" smtClean="0">
                            <a:latin typeface="Cambria Math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a-DK" sz="2000" b="0" i="1" smtClean="0">
                                <a:latin typeface="Cambria Math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r>
                              <a:rPr lang="da-DK" sz="2000" b="0" i="1" smtClean="0">
                                <a:latin typeface="Cambria Math"/>
                                <a:cs typeface="Courier New" panose="02070309020205020404" pitchFamily="49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da-DK" sz="2000" b="0" i="1" smtClean="0">
                                <a:latin typeface="Cambria Math"/>
                                <a:cs typeface="Courier New" panose="02070309020205020404" pitchFamily="49" charset="0"/>
                              </a:rPr>
                              <m:t>2</m:t>
                            </m:r>
                          </m:sup>
                        </m:sSup>
                        <m:r>
                          <a:rPr lang="da-DK" sz="2000" b="0" i="1" smtClean="0">
                            <a:latin typeface="Cambria Math"/>
                            <a:cs typeface="Courier New" panose="02070309020205020404" pitchFamily="49" charset="0"/>
                          </a:rPr>
                          <m:t>+</m:t>
                        </m:r>
                        <m:sSup>
                          <m:sSupPr>
                            <m:ctrlPr>
                              <a:rPr lang="da-DK" sz="2000" b="0" i="1" smtClean="0">
                                <a:latin typeface="Cambria Math"/>
                                <a:cs typeface="Courier New" panose="02070309020205020404" pitchFamily="49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a-DK" sz="2000" b="0" i="1" smtClean="0">
                                    <a:latin typeface="Cambria Math"/>
                                    <a:cs typeface="Courier New" panose="02070309020205020404" pitchFamily="49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a-DK" sz="2000" b="0" i="1" smtClean="0">
                                        <a:latin typeface="Cambria Math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000" b="0" i="1" smtClean="0">
                                        <a:latin typeface="Cambria Math"/>
                                        <a:cs typeface="Courier New" panose="02070309020205020404" pitchFamily="49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da-DK" sz="2000" b="0" i="1" smtClean="0">
                                        <a:latin typeface="Cambria Math"/>
                                        <a:cs typeface="Courier New" panose="02070309020205020404" pitchFamily="49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da-DK" sz="2000" b="0" i="1" smtClean="0">
                                    <a:latin typeface="Cambria Math"/>
                                    <a:cs typeface="Courier New" panose="02070309020205020404" pitchFamily="49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a-DK" sz="2000" b="0" i="1" smtClean="0">
                                        <a:latin typeface="Cambria Math"/>
                                        <a:cs typeface="Courier New" panose="02070309020205020404" pitchFamily="49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000" b="0" i="1" smtClean="0">
                                        <a:latin typeface="Cambria Math"/>
                                        <a:cs typeface="Courier New" panose="02070309020205020404" pitchFamily="49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da-DK" sz="2000" b="0" i="1" smtClean="0">
                                        <a:latin typeface="Cambria Math"/>
                                        <a:cs typeface="Courier New" panose="02070309020205020404" pitchFamily="49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da-DK" sz="2000" b="0" i="1" smtClean="0">
                                <a:latin typeface="Cambria Math"/>
                                <a:cs typeface="Courier New" panose="02070309020205020404" pitchFamily="49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a-DK" sz="2000" dirty="0" smtClean="0">
                  <a:cs typeface="Courier New" panose="02070309020205020404" pitchFamily="49" charset="0"/>
                </a:endParaRPr>
              </a:p>
              <a:p>
                <a:r>
                  <a:rPr lang="da-DK" sz="2000" dirty="0" err="1" smtClean="0"/>
                  <a:t>Assume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flat</a:t>
                </a:r>
                <a:r>
                  <a:rPr lang="da-DK" sz="2000" dirty="0" smtClean="0"/>
                  <a:t> </a:t>
                </a:r>
                <a:r>
                  <a:rPr lang="da-DK" sz="2000" dirty="0" err="1" smtClean="0"/>
                  <a:t>geometry</a:t>
                </a:r>
                <a:r>
                  <a:rPr lang="da-DK" sz="2000" dirty="0" smtClean="0"/>
                  <a:t> plus </a:t>
                </a:r>
                <a:r>
                  <a:rPr lang="da-DK" sz="2000" dirty="0" err="1" smtClean="0"/>
                  <a:t>horizontal</a:t>
                </a:r>
                <a:r>
                  <a:rPr lang="da-DK" sz="2000" dirty="0" smtClean="0"/>
                  <a:t> dip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a-DK" sz="2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a-DK" sz="2000" i="1" smtClean="0">
                            <a:latin typeface="Cambria Math"/>
                            <a:ea typeface="Cambria Math"/>
                          </a:rPr>
                          <m:t>𝜑</m:t>
                        </m:r>
                      </m:num>
                      <m:den>
                        <m:r>
                          <a:rPr lang="da-DK" sz="20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da-DK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da-DK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a-DK" sz="2000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a-DK" sz="2000" b="0" i="1" smtClean="0">
                            <a:latin typeface="Cambria Math"/>
                          </a:rPr>
                          <m:t>2</m:t>
                        </m:r>
                        <m:r>
                          <a:rPr lang="da-DK" sz="2000" b="0" i="1" smtClean="0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endParaRPr lang="da-DK" sz="2000" dirty="0"/>
              </a:p>
              <a:p>
                <a:r>
                  <a:rPr lang="da-DK" sz="2000" dirty="0" err="1" smtClean="0"/>
                  <a:t>Altitude</a:t>
                </a:r>
                <a:r>
                  <a:rPr lang="da-DK" sz="2000" dirty="0" smtClean="0"/>
                  <a:t> for short distances:</a:t>
                </a:r>
                <a14:m>
                  <m:oMath xmlns:m="http://schemas.openxmlformats.org/officeDocument/2006/math">
                    <m:r>
                      <a:rPr lang="da-DK" sz="20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da-DK" sz="2000" b="0" i="1" smtClean="0">
                        <a:latin typeface="Cambria Math"/>
                        <a:ea typeface="Cambria Math"/>
                      </a:rPr>
                      <m:t>′</m:t>
                    </m:r>
                    <m:r>
                      <a:rPr lang="da-DK" sz="2000" b="0" i="1" smtClean="0">
                        <a:latin typeface="Cambria Math"/>
                        <a:ea typeface="Cambria Math"/>
                      </a:rPr>
                      <m:t>=</m:t>
                    </m:r>
                    <m:func>
                      <m:funcPr>
                        <m:ctrlPr>
                          <a:rPr lang="da-DK" sz="2000" b="0" i="1" smtClean="0">
                            <a:latin typeface="Cambria Math"/>
                            <a:ea typeface="Cambria Math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da-DK" sz="2000" b="0" i="1" smtClean="0">
                                <a:latin typeface="Cambria Math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da-DK" sz="2000" b="0" i="0" smtClean="0">
                                <a:latin typeface="Cambria Math"/>
                                <a:ea typeface="Cambria Math"/>
                              </a:rPr>
                              <m:t>tan</m:t>
                            </m:r>
                          </m:e>
                          <m:sup>
                            <m:r>
                              <a:rPr lang="da-DK" sz="2000" b="0" i="1" smtClean="0">
                                <a:latin typeface="Cambria Math"/>
                                <a:ea typeface="Cambria Math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da-DK" sz="20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a-DK" sz="2000" i="1">
                                    <a:latin typeface="Cambria Math"/>
                                    <a:ea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da-DK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000" i="1">
                                        <a:latin typeface="Cambria Math"/>
                                        <a:ea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da-DK" sz="2000" i="1">
                                        <a:latin typeface="Cambria Math"/>
                                        <a:ea typeface="Cambria Math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da-DK" sz="2000" i="1">
                                    <a:latin typeface="Cambria Math"/>
                                    <a:ea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da-DK" sz="2000" i="1"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a-DK" sz="2000" i="1">
                                        <a:latin typeface="Cambria Math"/>
                                        <a:ea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da-DK" sz="2000" i="1">
                                        <a:latin typeface="Cambria Math"/>
                                        <a:ea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da-DK" sz="2000" b="0" i="1" smtClean="0">
                                    <a:latin typeface="Cambria Math"/>
                                    <a:ea typeface="Cambria Math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da-DK" sz="2000" b="0" i="1" smtClean="0">
                        <a:latin typeface="Cambria Math"/>
                        <a:ea typeface="Cambria Math"/>
                      </a:rPr>
                      <m:t>−</m:t>
                    </m:r>
                    <m:f>
                      <m:fPr>
                        <m:ctrlPr>
                          <a:rPr lang="da-DK" sz="2000" i="1">
                            <a:latin typeface="Cambria Math"/>
                          </a:rPr>
                        </m:ctrlPr>
                      </m:fPr>
                      <m:num>
                        <m:r>
                          <a:rPr lang="da-DK" sz="2000" i="1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da-DK" sz="2000" i="1">
                            <a:latin typeface="Cambria Math"/>
                          </a:rPr>
                          <m:t>2</m:t>
                        </m:r>
                        <m:r>
                          <a:rPr lang="da-DK" sz="2000" i="1">
                            <a:latin typeface="Cambria Math"/>
                          </a:rPr>
                          <m:t>𝑅</m:t>
                        </m:r>
                      </m:den>
                    </m:f>
                  </m:oMath>
                </a14:m>
                <a:endParaRPr lang="da-DK" sz="2000" dirty="0" smtClean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44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 rot="16200000">
            <a:off x="7172550" y="1939236"/>
            <a:ext cx="4051561" cy="35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4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000" dirty="0" smtClean="0"/>
              <a:t>Width</a:t>
            </a:r>
            <a:endParaRPr lang="en-US" sz="3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Add</a:t>
            </a:r>
            <a:r>
              <a:rPr lang="da-DK" dirty="0" smtClean="0"/>
              <a:t> </a:t>
            </a:r>
            <a:r>
              <a:rPr lang="da-DK" dirty="0" err="1" smtClean="0"/>
              <a:t>both</a:t>
            </a:r>
            <a:r>
              <a:rPr lang="da-DK" dirty="0" smtClean="0"/>
              <a:t> </a:t>
            </a:r>
            <a:r>
              <a:rPr lang="da-DK" dirty="0" err="1" smtClean="0"/>
              <a:t>radiuses</a:t>
            </a:r>
            <a:endParaRPr lang="da-DK" dirty="0" smtClean="0"/>
          </a:p>
          <a:p>
            <a:r>
              <a:rPr lang="da-DK" dirty="0" err="1" smtClean="0"/>
              <a:t>Add</a:t>
            </a:r>
            <a:r>
              <a:rPr lang="da-DK" dirty="0" smtClean="0"/>
              <a:t> </a:t>
            </a:r>
            <a:r>
              <a:rPr lang="da-DK" dirty="0" err="1" smtClean="0"/>
              <a:t>sun</a:t>
            </a:r>
            <a:r>
              <a:rPr lang="da-DK" dirty="0" smtClean="0"/>
              <a:t> radius </a:t>
            </a:r>
            <a:r>
              <a:rPr lang="da-DK" dirty="0" err="1" smtClean="0"/>
              <a:t>full</a:t>
            </a:r>
            <a:r>
              <a:rPr lang="da-DK" dirty="0" smtClean="0"/>
              <a:t> or </a:t>
            </a:r>
            <a:r>
              <a:rPr lang="da-DK" dirty="0" err="1" smtClean="0"/>
              <a:t>partially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43037" y="3329698"/>
                <a:ext cx="2840458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da-DK" b="0" i="1" smtClean="0">
                          <a:latin typeface="Cambria Math"/>
                          <a:ea typeface="Cambria Math"/>
                        </a:rPr>
                        <m:t>=</m:t>
                      </m:r>
                      <m:func>
                        <m:funcPr>
                          <m:ctrlPr>
                            <a:rPr lang="da-DK" b="0" i="1" smtClean="0">
                              <a:latin typeface="Cambria Math"/>
                              <a:ea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a-DK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/>
                                  <a:ea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da-DK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a-DK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𝑃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da-DK" b="0" i="1" smtClean="0">
                              <a:latin typeface="Cambria Math"/>
                              <a:ea typeface="Cambria Math"/>
                            </a:rPr>
                            <m:t>+0.25°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037" y="3329698"/>
                <a:ext cx="2840458" cy="71468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73272" y="1255907"/>
            <a:ext cx="2179722" cy="5576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85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200" dirty="0" smtClean="0"/>
              <a:t>Demo 3</a:t>
            </a:r>
            <a:r>
              <a:rPr lang="da-DK" sz="3200" dirty="0"/>
              <a:t>: </a:t>
            </a:r>
            <a:r>
              <a:rPr lang="da-DK" sz="3200" dirty="0" err="1"/>
              <a:t>Add</a:t>
            </a:r>
            <a:r>
              <a:rPr lang="da-DK" sz="3200" dirty="0"/>
              <a:t> the turbine(s</a:t>
            </a:r>
            <a:r>
              <a:rPr lang="da-DK" sz="3200" dirty="0" smtClean="0"/>
              <a:t>)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 smtClean="0">
                <a:hlinkClick r:id="rId2"/>
              </a:rPr>
              <a:t>Refshaleøen</a:t>
            </a:r>
            <a:endParaRPr lang="en-US" sz="2000" dirty="0" smtClean="0"/>
          </a:p>
          <a:p>
            <a:r>
              <a:rPr lang="en-US" sz="2000" dirty="0" smtClean="0">
                <a:hlinkClick r:id="rId3"/>
              </a:rPr>
              <a:t>Around the corner</a:t>
            </a:r>
            <a:endParaRPr lang="en-US" sz="2000" dirty="0"/>
          </a:p>
          <a:p>
            <a:r>
              <a:rPr lang="da-DK" sz="2000" dirty="0">
                <a:hlinkClick r:id="rId4"/>
              </a:rPr>
              <a:t>Microsoft Danmark </a:t>
            </a:r>
            <a:r>
              <a:rPr lang="da-DK" sz="2000" dirty="0" err="1">
                <a:hlinkClick r:id="rId4"/>
              </a:rPr>
              <a:t>Aps</a:t>
            </a:r>
            <a:endParaRPr lang="en-US" sz="2000" dirty="0">
              <a:hlinkClick r:id="rId5"/>
            </a:endParaRPr>
          </a:p>
          <a:p>
            <a:r>
              <a:rPr lang="en-US" sz="2000" dirty="0">
                <a:hlinkClick r:id="rId5"/>
              </a:rPr>
              <a:t>Lille </a:t>
            </a:r>
            <a:r>
              <a:rPr lang="en-US" sz="2000" dirty="0" err="1" smtClean="0">
                <a:hlinkClick r:id="rId5"/>
              </a:rPr>
              <a:t>Havfrue</a:t>
            </a:r>
            <a:endParaRPr lang="en-US" sz="2000" dirty="0" smtClean="0"/>
          </a:p>
          <a:p>
            <a:endParaRPr lang="da-DK" sz="2000" dirty="0" smtClean="0"/>
          </a:p>
        </p:txBody>
      </p:sp>
    </p:spTree>
    <p:extLst>
      <p:ext uri="{BB962C8B-B14F-4D97-AF65-F5344CB8AC3E}">
        <p14:creationId xmlns:p14="http://schemas.microsoft.com/office/powerpoint/2010/main" val="19133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9" y="3118695"/>
            <a:ext cx="293370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000" dirty="0"/>
              <a:t>Bonus : </a:t>
            </a:r>
            <a:r>
              <a:rPr lang="da-DK" sz="3000" dirty="0" err="1"/>
              <a:t>Astronomy</a:t>
            </a:r>
            <a:r>
              <a:rPr lang="da-DK" sz="3000" dirty="0"/>
              <a:t>, </a:t>
            </a:r>
            <a:r>
              <a:rPr lang="da-DK" sz="3000" dirty="0" err="1"/>
              <a:t>precise</a:t>
            </a:r>
            <a:r>
              <a:rPr lang="da-DK" sz="3000" dirty="0"/>
              <a:t> to the </a:t>
            </a:r>
            <a:r>
              <a:rPr lang="da-DK" sz="3000" dirty="0" err="1" smtClean="0"/>
              <a:t>second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://en.wikipedia.org/wiki/Position_of_the_Sun</a:t>
            </a:r>
            <a:endParaRPr lang="en-US" sz="2400" dirty="0"/>
          </a:p>
          <a:p>
            <a:pPr marL="0" indent="0">
              <a:buNone/>
            </a:pPr>
            <a:endParaRPr lang="en-US" sz="3200" dirty="0">
              <a:hlinkClick r:id="rId4"/>
            </a:endParaRPr>
          </a:p>
          <a:p>
            <a:pPr marL="0" indent="0">
              <a:buNone/>
            </a:pPr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://en.wikipedia.org/wiki/Equation_of_time</a:t>
            </a:r>
            <a:endParaRPr lang="en-US" sz="2400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7" y="2110181"/>
            <a:ext cx="6343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29" y="3321868"/>
            <a:ext cx="16097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29" y="3574279"/>
            <a:ext cx="17621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29" y="3861645"/>
            <a:ext cx="37052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729" y="4401642"/>
            <a:ext cx="23812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3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4914900" y="800100"/>
            <a:ext cx="10972800" cy="1143000"/>
          </a:xfrm>
        </p:spPr>
        <p:txBody>
          <a:bodyPr>
            <a:normAutofit/>
          </a:bodyPr>
          <a:lstStyle/>
          <a:p>
            <a:r>
              <a:rPr lang="pt-PT" dirty="0" smtClean="0"/>
              <a:t>Say thank you to our </a:t>
            </a:r>
            <a:r>
              <a:rPr lang="pt-PT" b="1" dirty="0" smtClean="0"/>
              <a:t>Sponsors :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92060" y="450936"/>
            <a:ext cx="9964950" cy="5481205"/>
            <a:chOff x="1980575" y="1417643"/>
            <a:chExt cx="8230230" cy="4527025"/>
          </a:xfrm>
        </p:grpSpPr>
        <p:pic>
          <p:nvPicPr>
            <p:cNvPr id="5" name="Billed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5" y="5316118"/>
              <a:ext cx="528221" cy="628401"/>
            </a:xfrm>
            <a:prstGeom prst="rect">
              <a:avLst/>
            </a:prstGeom>
          </p:spPr>
        </p:pic>
        <p:pic>
          <p:nvPicPr>
            <p:cNvPr id="6" name="Billed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5" y="4534601"/>
              <a:ext cx="528221" cy="628401"/>
            </a:xfrm>
            <a:prstGeom prst="rect">
              <a:avLst/>
            </a:prstGeom>
          </p:spPr>
        </p:pic>
        <p:pic>
          <p:nvPicPr>
            <p:cNvPr id="7" name="Billed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5" y="2196118"/>
              <a:ext cx="528221" cy="625366"/>
            </a:xfrm>
            <a:prstGeom prst="rect">
              <a:avLst/>
            </a:prstGeom>
          </p:spPr>
        </p:pic>
        <p:pic>
          <p:nvPicPr>
            <p:cNvPr id="8" name="Billed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5" y="1417643"/>
              <a:ext cx="528221" cy="625365"/>
            </a:xfrm>
            <a:prstGeom prst="rect">
              <a:avLst/>
            </a:prstGeom>
          </p:spPr>
        </p:pic>
        <p:pic>
          <p:nvPicPr>
            <p:cNvPr id="9" name="Billed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5" y="3753085"/>
              <a:ext cx="528221" cy="628401"/>
            </a:xfrm>
            <a:prstGeom prst="rect">
              <a:avLst/>
            </a:prstGeom>
          </p:spPr>
        </p:pic>
        <p:pic>
          <p:nvPicPr>
            <p:cNvPr id="10" name="Billed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1205" y="2974599"/>
              <a:ext cx="528221" cy="625366"/>
            </a:xfrm>
            <a:prstGeom prst="rect">
              <a:avLst/>
            </a:prstGeom>
          </p:spPr>
        </p:pic>
        <p:pic>
          <p:nvPicPr>
            <p:cNvPr id="11" name="Picture 2" descr="https://upload.wikimedia.org/wikipedia/commons/6/6f/Kroll_Ontrack_nowe_logo_2011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115" y="1553048"/>
              <a:ext cx="1704297" cy="291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http://sqlday.pl/wp-content/uploads/2015/01/profisee-e1429703147720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579" y="1553053"/>
              <a:ext cx="1704297" cy="383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5" name="Objek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99190655"/>
                </p:ext>
              </p:extLst>
            </p:nvPr>
          </p:nvGraphicFramePr>
          <p:xfrm>
            <a:off x="6617043" y="1553048"/>
            <a:ext cx="1704297" cy="3350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0" name="Image" r:id="rId11" imgW="3745800" imgH="736200" progId="Photoshop.Image.16">
                    <p:embed/>
                  </p:oleObj>
                </mc:Choice>
                <mc:Fallback>
                  <p:oleObj name="Image" r:id="rId11" imgW="3745800" imgH="736200" progId="Photoshop.Image.16">
                    <p:embed/>
                    <p:pic>
                      <p:nvPicPr>
                        <p:cNvPr id="15" name="Objekt 1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617043" y="1553048"/>
                          <a:ext cx="1704297" cy="33508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k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66804144"/>
                </p:ext>
              </p:extLst>
            </p:nvPr>
          </p:nvGraphicFramePr>
          <p:xfrm>
            <a:off x="8506508" y="1553048"/>
            <a:ext cx="1704297" cy="354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1" name="Image" r:id="rId13" imgW="3479040" imgH="723600" progId="Photoshop.Image.16">
                    <p:embed/>
                  </p:oleObj>
                </mc:Choice>
                <mc:Fallback>
                  <p:oleObj name="Image" r:id="rId13" imgW="3479040" imgH="723600" progId="Photoshop.Image.16">
                    <p:embed/>
                    <p:pic>
                      <p:nvPicPr>
                        <p:cNvPr id="16" name="Objekt 15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8506508" y="1553048"/>
                          <a:ext cx="1704297" cy="35454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4" descr="https://upload.wikimedia.org/wikipedia/commons/thumb/9/96/Microsoft_logo_(2012).svg/2000px-Microsoft_logo_(2012).svg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2553" y="2352581"/>
              <a:ext cx="1216028" cy="25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static.wixstatic.com/media/8b2c2c_11cc3c8918e04b4d8b652e020ded1179.png_srb_p_364_143_75_22_0.50_1.20_0.00_png_srb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5612" y="3060800"/>
              <a:ext cx="1216027" cy="474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Billede 1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6447" y="3046824"/>
              <a:ext cx="1216027" cy="512251"/>
            </a:xfrm>
            <a:prstGeom prst="rect">
              <a:avLst/>
            </a:prstGeom>
          </p:spPr>
        </p:pic>
        <p:pic>
          <p:nvPicPr>
            <p:cNvPr id="21" name="Picture 8" descr="https://pinpointprod.blob.core.windows.net/pinpointassets/2cad74fdd3a74f2ad3162b41354e8521152769b0cb461950c74230314c238ab8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8116" y="3089193"/>
              <a:ext cx="1216027" cy="393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d6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0331" y="2210152"/>
              <a:ext cx="1216028" cy="544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https://www.pagerduty.com/assets/Red-Gate-Logo-Png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7276" y="3089198"/>
              <a:ext cx="1216028" cy="389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 descr="https://www.marketbeat.com/logos/violin-memory-inc-logo.jp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4774" y="2265946"/>
              <a:ext cx="1216026" cy="432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8" descr="https://www.sqlpowerhouse.com/img/logo.pn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4774" y="3225392"/>
              <a:ext cx="1216028" cy="116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26" name="Objek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48491733"/>
                </p:ext>
              </p:extLst>
            </p:nvPr>
          </p:nvGraphicFramePr>
          <p:xfrm>
            <a:off x="2838109" y="2325385"/>
            <a:ext cx="1216028" cy="3140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2" name="Image" r:id="rId23" imgW="2310840" imgH="596520" progId="Photoshop.Image.16">
                    <p:embed/>
                  </p:oleObj>
                </mc:Choice>
                <mc:Fallback>
                  <p:oleObj name="Image" r:id="rId23" imgW="2310840" imgH="596520" progId="Photoshop.Image.16">
                    <p:embed/>
                    <p:pic>
                      <p:nvPicPr>
                        <p:cNvPr id="26" name="Objekt 25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2838109" y="2325385"/>
                          <a:ext cx="1216028" cy="3140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kt 2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15834198"/>
                </p:ext>
              </p:extLst>
            </p:nvPr>
          </p:nvGraphicFramePr>
          <p:xfrm>
            <a:off x="3674305" y="3972388"/>
            <a:ext cx="1216026" cy="189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3" name="Image" r:id="rId25" imgW="4393440" imgH="685440" progId="Photoshop.Image.16">
                    <p:embed/>
                  </p:oleObj>
                </mc:Choice>
                <mc:Fallback>
                  <p:oleObj name="Image" r:id="rId25" imgW="4393440" imgH="685440" progId="Photoshop.Image.16">
                    <p:embed/>
                    <p:pic>
                      <p:nvPicPr>
                        <p:cNvPr id="30" name="Objekt 29"/>
                        <p:cNvPicPr/>
                        <p:nvPr/>
                      </p:nvPicPr>
                      <p:blipFill>
                        <a:blip r:embed="rId26"/>
                        <a:stretch>
                          <a:fillRect/>
                        </a:stretch>
                      </p:blipFill>
                      <p:spPr>
                        <a:xfrm>
                          <a:off x="3674305" y="3972388"/>
                          <a:ext cx="1216026" cy="1897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k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1947885"/>
                </p:ext>
              </p:extLst>
            </p:nvPr>
          </p:nvGraphicFramePr>
          <p:xfrm>
            <a:off x="8160490" y="3912448"/>
            <a:ext cx="1216029" cy="3066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4" name="Image" r:id="rId27" imgW="2869560" imgH="723600" progId="Photoshop.Image.16">
                    <p:embed/>
                  </p:oleObj>
                </mc:Choice>
                <mc:Fallback>
                  <p:oleObj name="Image" r:id="rId27" imgW="2869560" imgH="723600" progId="Photoshop.Image.16">
                    <p:embed/>
                    <p:pic>
                      <p:nvPicPr>
                        <p:cNvPr id="31" name="Objekt 30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8160490" y="3912448"/>
                          <a:ext cx="1216029" cy="30669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kt 3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91478479"/>
                </p:ext>
              </p:extLst>
            </p:nvPr>
          </p:nvGraphicFramePr>
          <p:xfrm>
            <a:off x="4373734" y="4749706"/>
            <a:ext cx="1216028" cy="1984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5" name="Image" r:id="rId29" imgW="3656880" imgH="596520" progId="Photoshop.Image.16">
                    <p:embed/>
                  </p:oleObj>
                </mc:Choice>
                <mc:Fallback>
                  <p:oleObj name="Image" r:id="rId29" imgW="3656880" imgH="596520" progId="Photoshop.Image.16">
                    <p:embed/>
                    <p:pic>
                      <p:nvPicPr>
                        <p:cNvPr id="33" name="Objekt 32"/>
                        <p:cNvPicPr/>
                        <p:nvPr/>
                      </p:nvPicPr>
                      <p:blipFill>
                        <a:blip r:embed="rId30"/>
                        <a:stretch>
                          <a:fillRect/>
                        </a:stretch>
                      </p:blipFill>
                      <p:spPr>
                        <a:xfrm>
                          <a:off x="4373734" y="4749706"/>
                          <a:ext cx="1216028" cy="1984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kt 3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6945194"/>
                </p:ext>
              </p:extLst>
            </p:nvPr>
          </p:nvGraphicFramePr>
          <p:xfrm>
            <a:off x="6942553" y="4772677"/>
            <a:ext cx="1216028" cy="1421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6" name="Image" r:id="rId31" imgW="3148920" imgH="367920" progId="Photoshop.Image.16">
                    <p:embed/>
                  </p:oleObj>
                </mc:Choice>
                <mc:Fallback>
                  <p:oleObj name="Image" r:id="rId31" imgW="3148920" imgH="367920" progId="Photoshop.Image.16">
                    <p:embed/>
                    <p:pic>
                      <p:nvPicPr>
                        <p:cNvPr id="34" name="Objekt 33"/>
                        <p:cNvPicPr/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6942553" y="4772677"/>
                          <a:ext cx="1216028" cy="1421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5" name="Picture 2" descr="http://www.dansk-dlf.dk/partners/10/dlflogo.jpg"/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7205" y="5338863"/>
              <a:ext cx="891837" cy="582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Billede 35"/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61" b="12796"/>
            <a:stretch/>
          </p:blipFill>
          <p:spPr>
            <a:xfrm>
              <a:off x="1980575" y="3237931"/>
              <a:ext cx="528221" cy="160362"/>
            </a:xfrm>
            <a:prstGeom prst="rect">
              <a:avLst/>
            </a:prstGeom>
          </p:spPr>
        </p:pic>
        <p:pic>
          <p:nvPicPr>
            <p:cNvPr id="37" name="Billede 36"/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61" b="12796"/>
            <a:stretch/>
          </p:blipFill>
          <p:spPr>
            <a:xfrm>
              <a:off x="1981205" y="2914551"/>
              <a:ext cx="528221" cy="160362"/>
            </a:xfrm>
            <a:prstGeom prst="rect">
              <a:avLst/>
            </a:prstGeom>
          </p:spPr>
        </p:pic>
        <p:pic>
          <p:nvPicPr>
            <p:cNvPr id="38" name="Billede 37"/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61" b="12796"/>
            <a:stretch/>
          </p:blipFill>
          <p:spPr>
            <a:xfrm>
              <a:off x="1981205" y="2836421"/>
              <a:ext cx="528221" cy="160362"/>
            </a:xfrm>
            <a:prstGeom prst="rect">
              <a:avLst/>
            </a:prstGeom>
          </p:spPr>
        </p:pic>
        <p:pic>
          <p:nvPicPr>
            <p:cNvPr id="39" name="Billede 38"/>
            <p:cNvPicPr>
              <a:picLocks noChangeAspect="1"/>
            </p:cNvPicPr>
            <p:nvPr/>
          </p:nvPicPr>
          <p:blipFill rotWithShape="1"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61" b="12796"/>
            <a:stretch/>
          </p:blipFill>
          <p:spPr>
            <a:xfrm>
              <a:off x="1981205" y="2740541"/>
              <a:ext cx="528221" cy="160362"/>
            </a:xfrm>
            <a:prstGeom prst="rect">
              <a:avLst/>
            </a:prstGeom>
          </p:spPr>
        </p:pic>
        <p:graphicFrame>
          <p:nvGraphicFramePr>
            <p:cNvPr id="40" name="Objekt 3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1318667"/>
                </p:ext>
              </p:extLst>
            </p:nvPr>
          </p:nvGraphicFramePr>
          <p:xfrm>
            <a:off x="7248005" y="5317200"/>
            <a:ext cx="607063" cy="627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7" name="Image" r:id="rId35" imgW="1510920" imgH="1561680" progId="Photoshop.Image.16">
                    <p:embed/>
                  </p:oleObj>
                </mc:Choice>
                <mc:Fallback>
                  <p:oleObj name="Image" r:id="rId35" imgW="1510920" imgH="1561680" progId="Photoshop.Image.16">
                    <p:embed/>
                    <p:pic>
                      <p:nvPicPr>
                        <p:cNvPr id="40" name="Objekt 31"/>
                        <p:cNvPicPr/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7248005" y="5317200"/>
                          <a:ext cx="607063" cy="6274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3126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 err="1" smtClean="0"/>
              <a:t>Whoami</a:t>
            </a:r>
            <a:endParaRPr lang="da-DK" dirty="0" smtClean="0"/>
          </a:p>
          <a:p>
            <a:r>
              <a:rPr lang="da-DK" dirty="0" smtClean="0"/>
              <a:t>Motivation</a:t>
            </a:r>
          </a:p>
          <a:p>
            <a:r>
              <a:rPr lang="da-DK" dirty="0" err="1" smtClean="0"/>
              <a:t>Examples</a:t>
            </a:r>
            <a:endParaRPr lang="da-DK" dirty="0" smtClean="0"/>
          </a:p>
          <a:p>
            <a:r>
              <a:rPr lang="da-DK" dirty="0" smtClean="0"/>
              <a:t>How to model?</a:t>
            </a:r>
          </a:p>
          <a:p>
            <a:r>
              <a:rPr lang="da-DK" dirty="0" err="1"/>
              <a:t>What</a:t>
            </a:r>
            <a:r>
              <a:rPr lang="da-DK" dirty="0"/>
              <a:t> is </a:t>
            </a:r>
            <a:r>
              <a:rPr lang="da-DK" dirty="0" err="1" smtClean="0"/>
              <a:t>needed</a:t>
            </a:r>
            <a:r>
              <a:rPr lang="da-DK" dirty="0" smtClean="0"/>
              <a:t>?</a:t>
            </a:r>
          </a:p>
          <a:p>
            <a:r>
              <a:rPr lang="da-DK" dirty="0" smtClean="0"/>
              <a:t>Demo1: </a:t>
            </a:r>
            <a:r>
              <a:rPr lang="da-DK" dirty="0" err="1" smtClean="0"/>
              <a:t>Drawing</a:t>
            </a:r>
            <a:r>
              <a:rPr lang="da-DK" dirty="0" smtClean="0"/>
              <a:t> </a:t>
            </a:r>
            <a:r>
              <a:rPr lang="da-DK" dirty="0" err="1" smtClean="0"/>
              <a:t>circles</a:t>
            </a:r>
            <a:r>
              <a:rPr lang="da-DK" dirty="0" smtClean="0"/>
              <a:t> or </a:t>
            </a:r>
            <a:r>
              <a:rPr lang="da-DK" dirty="0" err="1" smtClean="0"/>
              <a:t>Introduction</a:t>
            </a:r>
            <a:r>
              <a:rPr lang="da-DK" dirty="0" smtClean="0"/>
              <a:t> to </a:t>
            </a:r>
            <a:r>
              <a:rPr lang="da-DK" dirty="0" err="1" smtClean="0"/>
              <a:t>spacial</a:t>
            </a:r>
            <a:r>
              <a:rPr lang="da-DK" dirty="0" smtClean="0"/>
              <a:t> datatypes</a:t>
            </a:r>
          </a:p>
          <a:p>
            <a:r>
              <a:rPr lang="da-DK" dirty="0" smtClean="0"/>
              <a:t>Tools 1: Tilt of </a:t>
            </a:r>
            <a:r>
              <a:rPr lang="da-DK" dirty="0" err="1" smtClean="0"/>
              <a:t>coordinate</a:t>
            </a:r>
            <a:r>
              <a:rPr lang="da-DK" dirty="0" smtClean="0"/>
              <a:t> system/</a:t>
            </a:r>
            <a:r>
              <a:rPr lang="da-DK" dirty="0" err="1" smtClean="0"/>
              <a:t>spherical</a:t>
            </a:r>
            <a:r>
              <a:rPr lang="da-DK" dirty="0" smtClean="0"/>
              <a:t> </a:t>
            </a:r>
            <a:r>
              <a:rPr lang="en-US" dirty="0" smtClean="0"/>
              <a:t>trigonometry </a:t>
            </a:r>
          </a:p>
          <a:p>
            <a:r>
              <a:rPr lang="da-DK" dirty="0" smtClean="0"/>
              <a:t>Demo2: Paint the </a:t>
            </a:r>
            <a:r>
              <a:rPr lang="da-DK" dirty="0" err="1" smtClean="0"/>
              <a:t>sun</a:t>
            </a:r>
            <a:r>
              <a:rPr lang="da-DK" dirty="0" smtClean="0"/>
              <a:t> in the sky</a:t>
            </a:r>
          </a:p>
          <a:p>
            <a:r>
              <a:rPr lang="da-DK" dirty="0" smtClean="0"/>
              <a:t>Tools 2: </a:t>
            </a:r>
            <a:r>
              <a:rPr lang="da-DK" dirty="0" err="1" smtClean="0"/>
              <a:t>Azimuth</a:t>
            </a:r>
            <a:r>
              <a:rPr lang="da-DK" dirty="0" smtClean="0"/>
              <a:t>, </a:t>
            </a:r>
            <a:r>
              <a:rPr lang="da-DK" dirty="0" err="1" smtClean="0"/>
              <a:t>altitude</a:t>
            </a:r>
            <a:r>
              <a:rPr lang="da-DK" dirty="0" smtClean="0"/>
              <a:t>, </a:t>
            </a:r>
            <a:r>
              <a:rPr lang="da-DK" dirty="0" err="1" smtClean="0"/>
              <a:t>size</a:t>
            </a:r>
            <a:endParaRPr lang="da-DK" dirty="0" smtClean="0"/>
          </a:p>
          <a:p>
            <a:r>
              <a:rPr lang="da-DK" dirty="0" smtClean="0"/>
              <a:t>Demo3: </a:t>
            </a:r>
            <a:r>
              <a:rPr lang="da-DK" dirty="0" err="1" smtClean="0"/>
              <a:t>Add</a:t>
            </a:r>
            <a:r>
              <a:rPr lang="da-DK" dirty="0" smtClean="0"/>
              <a:t> the turbine(s)</a:t>
            </a:r>
          </a:p>
          <a:p>
            <a:r>
              <a:rPr lang="da-DK" dirty="0" smtClean="0"/>
              <a:t>Bonus : </a:t>
            </a:r>
            <a:r>
              <a:rPr lang="da-DK" dirty="0" err="1" smtClean="0"/>
              <a:t>Astronomy</a:t>
            </a:r>
            <a:r>
              <a:rPr lang="da-DK" dirty="0" smtClean="0"/>
              <a:t>, </a:t>
            </a:r>
            <a:r>
              <a:rPr lang="da-DK" dirty="0" err="1" smtClean="0"/>
              <a:t>precise</a:t>
            </a:r>
            <a:r>
              <a:rPr lang="da-DK" dirty="0" smtClean="0"/>
              <a:t> to the </a:t>
            </a:r>
            <a:r>
              <a:rPr lang="da-DK" dirty="0" err="1" smtClean="0"/>
              <a:t>second</a:t>
            </a:r>
            <a:endParaRPr lang="da-DK" dirty="0" smtClean="0"/>
          </a:p>
        </p:txBody>
      </p:sp>
    </p:spTree>
    <p:extLst>
      <p:ext uri="{BB962C8B-B14F-4D97-AF65-F5344CB8AC3E}">
        <p14:creationId xmlns:p14="http://schemas.microsoft.com/office/powerpoint/2010/main" val="96477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7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000" dirty="0"/>
              <a:t>Stick around for </a:t>
            </a:r>
            <a:r>
              <a:rPr lang="en-GB" sz="3000" dirty="0" smtClean="0"/>
              <a:t>RAFFLE and the AFTER EVENT!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6096"/>
            <a:ext cx="10515600" cy="491087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All our volunteers and organisers do not get paid for organizing this event – If you see them, please:</a:t>
            </a:r>
          </a:p>
          <a:p>
            <a:pPr lvl="1"/>
            <a:r>
              <a:rPr lang="en-GB" dirty="0" smtClean="0"/>
              <a:t>Give them a hug</a:t>
            </a:r>
          </a:p>
          <a:p>
            <a:pPr lvl="1"/>
            <a:r>
              <a:rPr lang="en-GB" dirty="0" smtClean="0"/>
              <a:t>Shake their hand</a:t>
            </a:r>
          </a:p>
          <a:p>
            <a:pPr lvl="1"/>
            <a:r>
              <a:rPr lang="en-GB" dirty="0" smtClean="0"/>
              <a:t>Say thank you</a:t>
            </a:r>
          </a:p>
          <a:p>
            <a:pPr lvl="1"/>
            <a:r>
              <a:rPr lang="en-GB" dirty="0" smtClean="0"/>
              <a:t>Spread the word</a:t>
            </a:r>
          </a:p>
          <a:p>
            <a:pPr lvl="1"/>
            <a:r>
              <a:rPr lang="en-GB" dirty="0" smtClean="0"/>
              <a:t>Get involved yourself</a:t>
            </a:r>
          </a:p>
          <a:p>
            <a:r>
              <a:rPr lang="en-GB" dirty="0" smtClean="0"/>
              <a:t>Don’t forget to thank the sponsors for their support</a:t>
            </a:r>
          </a:p>
          <a:p>
            <a:r>
              <a:rPr lang="en-GB" dirty="0" smtClean="0"/>
              <a:t>Thank the speakers for donating their time, energy and expenses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60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a-DK" sz="3200" dirty="0" err="1"/>
              <a:t>Whoami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sz="3200" dirty="0"/>
              <a:t>Arne Bartels</a:t>
            </a:r>
          </a:p>
          <a:p>
            <a:r>
              <a:rPr lang="da-DK" sz="3200" dirty="0" err="1"/>
              <a:t>Working</a:t>
            </a:r>
            <a:r>
              <a:rPr lang="da-DK" sz="3200" dirty="0"/>
              <a:t> for Vestas Windsystems A/S in Aarhus DK. </a:t>
            </a:r>
            <a:r>
              <a:rPr lang="da-DK" sz="3200" dirty="0" err="1"/>
              <a:t>Since</a:t>
            </a:r>
            <a:r>
              <a:rPr lang="da-DK" sz="3200" dirty="0"/>
              <a:t> </a:t>
            </a:r>
            <a:r>
              <a:rPr lang="da-DK" sz="3200" dirty="0" err="1"/>
              <a:t>approx</a:t>
            </a:r>
            <a:r>
              <a:rPr lang="da-DK" sz="3200" dirty="0"/>
              <a:t>. 2007 as Data </a:t>
            </a:r>
            <a:r>
              <a:rPr lang="da-DK" sz="3200" dirty="0" err="1"/>
              <a:t>Warehouse</a:t>
            </a:r>
            <a:r>
              <a:rPr lang="da-DK" sz="3200" dirty="0"/>
              <a:t> Developer</a:t>
            </a:r>
          </a:p>
          <a:p>
            <a:r>
              <a:rPr lang="da-DK" sz="3200" dirty="0"/>
              <a:t>Software developer in </a:t>
            </a:r>
            <a:r>
              <a:rPr lang="da-DK" sz="3200" dirty="0" err="1"/>
              <a:t>wind</a:t>
            </a:r>
            <a:r>
              <a:rPr lang="da-DK" sz="3200" dirty="0"/>
              <a:t> </a:t>
            </a:r>
            <a:r>
              <a:rPr lang="da-DK" sz="3200" dirty="0" err="1"/>
              <a:t>industry</a:t>
            </a:r>
            <a:r>
              <a:rPr lang="da-DK" sz="3200" dirty="0"/>
              <a:t> </a:t>
            </a:r>
            <a:r>
              <a:rPr lang="da-DK" sz="3200" dirty="0" err="1"/>
              <a:t>since</a:t>
            </a:r>
            <a:r>
              <a:rPr lang="da-DK" sz="3200" dirty="0"/>
              <a:t> 2001</a:t>
            </a:r>
          </a:p>
          <a:p>
            <a:r>
              <a:rPr lang="da-DK" sz="3200" dirty="0" err="1"/>
              <a:t>Physicist</a:t>
            </a:r>
            <a:r>
              <a:rPr lang="da-DK" sz="3200" dirty="0"/>
              <a:t> by </a:t>
            </a:r>
            <a:r>
              <a:rPr lang="da-DK" sz="3200" dirty="0" err="1"/>
              <a:t>training</a:t>
            </a:r>
            <a:r>
              <a:rPr lang="da-DK" sz="3200" dirty="0"/>
              <a:t>, programmer by profession</a:t>
            </a:r>
          </a:p>
          <a:p>
            <a:r>
              <a:rPr lang="da-DK" sz="3200" dirty="0" err="1"/>
              <a:t>Worked</a:t>
            </a:r>
            <a:r>
              <a:rPr lang="da-DK" sz="3200" dirty="0"/>
              <a:t> in C/C++,</a:t>
            </a:r>
            <a:r>
              <a:rPr lang="da-DK" sz="3200" dirty="0" err="1"/>
              <a:t>Pascal,Linux</a:t>
            </a:r>
            <a:r>
              <a:rPr lang="da-DK" sz="3200" dirty="0"/>
              <a:t> scripts/PHP, </a:t>
            </a:r>
            <a:r>
              <a:rPr lang="da-DK" sz="3200" dirty="0" err="1"/>
              <a:t>MySQL</a:t>
            </a:r>
            <a:r>
              <a:rPr lang="da-DK" sz="3200" dirty="0"/>
              <a:t>…</a:t>
            </a:r>
          </a:p>
          <a:p>
            <a:r>
              <a:rPr lang="da-DK" sz="3200" dirty="0"/>
              <a:t>Recent: T-SQL, SSIS, C#</a:t>
            </a:r>
          </a:p>
          <a:p>
            <a:r>
              <a:rPr lang="da-DK" sz="3200" dirty="0">
                <a:hlinkClick r:id="rId2"/>
              </a:rPr>
              <a:t>arbar@vestas.com</a:t>
            </a:r>
            <a:endParaRPr lang="da-DK" sz="3200" dirty="0"/>
          </a:p>
          <a:p>
            <a:r>
              <a:rPr lang="da-DK" sz="3200" dirty="0" smtClean="0">
                <a:hlinkClick r:id="rId3"/>
              </a:rPr>
              <a:t>arne.bartels2@gmail.com</a:t>
            </a:r>
            <a:endParaRPr lang="da-DK" sz="32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5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000" dirty="0" smtClean="0"/>
              <a:t>Motivation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 smtClean="0"/>
              <a:t>Inspired</a:t>
            </a:r>
            <a:r>
              <a:rPr lang="da-DK" dirty="0" smtClean="0"/>
              <a:t> by real </a:t>
            </a:r>
            <a:r>
              <a:rPr lang="da-DK" dirty="0" err="1"/>
              <a:t>world</a:t>
            </a:r>
            <a:r>
              <a:rPr lang="da-DK" dirty="0"/>
              <a:t> </a:t>
            </a:r>
            <a:r>
              <a:rPr lang="da-DK" dirty="0" err="1"/>
              <a:t>challenge</a:t>
            </a:r>
            <a:endParaRPr lang="da-DK" dirty="0"/>
          </a:p>
          <a:p>
            <a:r>
              <a:rPr lang="da-DK" dirty="0" err="1"/>
              <a:t>Encourage</a:t>
            </a:r>
            <a:r>
              <a:rPr lang="da-DK" dirty="0"/>
              <a:t> to </a:t>
            </a:r>
            <a:r>
              <a:rPr lang="da-DK" dirty="0" err="1"/>
              <a:t>use</a:t>
            </a:r>
            <a:r>
              <a:rPr lang="da-DK" dirty="0"/>
              <a:t> </a:t>
            </a:r>
            <a:r>
              <a:rPr lang="da-DK" dirty="0" err="1"/>
              <a:t>unusal</a:t>
            </a:r>
            <a:r>
              <a:rPr lang="da-DK" dirty="0"/>
              <a:t> </a:t>
            </a:r>
            <a:r>
              <a:rPr lang="da-DK" dirty="0" err="1"/>
              <a:t>combination</a:t>
            </a:r>
            <a:r>
              <a:rPr lang="da-DK" dirty="0"/>
              <a:t> of </a:t>
            </a:r>
            <a:r>
              <a:rPr lang="da-DK" dirty="0" err="1"/>
              <a:t>methods</a:t>
            </a:r>
            <a:endParaRPr lang="da-DK" dirty="0"/>
          </a:p>
          <a:p>
            <a:r>
              <a:rPr lang="da-DK" dirty="0" err="1"/>
              <a:t>Introduce</a:t>
            </a:r>
            <a:r>
              <a:rPr lang="da-DK" dirty="0"/>
              <a:t> </a:t>
            </a:r>
            <a:r>
              <a:rPr lang="da-DK" dirty="0" err="1"/>
              <a:t>spatial</a:t>
            </a:r>
            <a:r>
              <a:rPr lang="da-DK" dirty="0"/>
              <a:t> data types i.e. GEOGRAPHY</a:t>
            </a:r>
          </a:p>
          <a:p>
            <a:r>
              <a:rPr lang="da-DK" dirty="0"/>
              <a:t>A </a:t>
            </a:r>
            <a:r>
              <a:rPr lang="da-DK" dirty="0" err="1"/>
              <a:t>shift</a:t>
            </a:r>
            <a:r>
              <a:rPr lang="da-DK" dirty="0"/>
              <a:t> of </a:t>
            </a:r>
            <a:r>
              <a:rPr lang="da-DK" dirty="0" err="1"/>
              <a:t>perspective</a:t>
            </a:r>
            <a:r>
              <a:rPr lang="da-DK" dirty="0"/>
              <a:t> </a:t>
            </a:r>
            <a:r>
              <a:rPr lang="da-DK" dirty="0" err="1"/>
              <a:t>might</a:t>
            </a:r>
            <a:r>
              <a:rPr lang="da-DK" dirty="0"/>
              <a:t> </a:t>
            </a:r>
            <a:r>
              <a:rPr lang="da-DK" dirty="0" smtClean="0"/>
              <a:t>give new </a:t>
            </a:r>
            <a:r>
              <a:rPr lang="da-DK" dirty="0" err="1" smtClean="0"/>
              <a:t>ideas</a:t>
            </a:r>
            <a:endParaRPr lang="da-DK" dirty="0"/>
          </a:p>
          <a:p>
            <a:r>
              <a:rPr lang="da-DK" dirty="0"/>
              <a:t>Show </a:t>
            </a:r>
            <a:r>
              <a:rPr lang="da-DK" dirty="0" err="1"/>
              <a:t>what</a:t>
            </a:r>
            <a:r>
              <a:rPr lang="da-DK" dirty="0"/>
              <a:t> Management Studio/</a:t>
            </a:r>
            <a:r>
              <a:rPr lang="da-DK" dirty="0" err="1"/>
              <a:t>SQLServer</a:t>
            </a:r>
            <a:r>
              <a:rPr lang="da-DK" dirty="0"/>
              <a:t>  </a:t>
            </a:r>
            <a:r>
              <a:rPr lang="da-DK" dirty="0" err="1"/>
              <a:t>can</a:t>
            </a:r>
            <a:r>
              <a:rPr lang="da-DK" dirty="0"/>
              <a:t> do</a:t>
            </a:r>
          </a:p>
          <a:p>
            <a:r>
              <a:rPr lang="da-DK" dirty="0"/>
              <a:t>Show </a:t>
            </a:r>
            <a:r>
              <a:rPr lang="da-DK" dirty="0" err="1" smtClean="0"/>
              <a:t>off</a:t>
            </a:r>
            <a:r>
              <a:rPr lang="da-DK" dirty="0" smtClean="0"/>
              <a:t> </a:t>
            </a:r>
            <a:r>
              <a:rPr lang="da-DK" dirty="0" err="1" smtClean="0"/>
              <a:t>what</a:t>
            </a:r>
            <a:r>
              <a:rPr lang="da-DK" dirty="0" smtClean="0"/>
              <a:t> I </a:t>
            </a:r>
            <a:r>
              <a:rPr lang="da-DK" dirty="0" err="1" smtClean="0"/>
              <a:t>can</a:t>
            </a:r>
            <a:r>
              <a:rPr lang="da-DK" dirty="0" smtClean="0"/>
              <a:t> 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4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hlinkClick r:id="rId2"/>
              </a:rPr>
              <a:t>Tauernwind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64" y="1353248"/>
            <a:ext cx="9060110" cy="50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000" dirty="0" smtClean="0"/>
              <a:t>How to model?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sz="2400" dirty="0" err="1" smtClean="0"/>
              <a:t>Assume</a:t>
            </a:r>
            <a:r>
              <a:rPr lang="da-DK" sz="2400" dirty="0" smtClean="0"/>
              <a:t> </a:t>
            </a:r>
            <a:r>
              <a:rPr lang="da-DK" sz="2400" dirty="0" err="1" smtClean="0"/>
              <a:t>worst</a:t>
            </a:r>
            <a:r>
              <a:rPr lang="da-DK" sz="2400" dirty="0" smtClean="0"/>
              <a:t> case i.e. turbine is </a:t>
            </a:r>
            <a:r>
              <a:rPr lang="da-DK" sz="2400" dirty="0" err="1" smtClean="0"/>
              <a:t>always</a:t>
            </a:r>
            <a:r>
              <a:rPr lang="da-DK" sz="2400" dirty="0" smtClean="0"/>
              <a:t> </a:t>
            </a:r>
            <a:r>
              <a:rPr lang="da-DK" sz="2400" dirty="0" err="1" smtClean="0"/>
              <a:t>pointed</a:t>
            </a:r>
            <a:r>
              <a:rPr lang="da-DK" sz="2400" dirty="0" smtClean="0"/>
              <a:t> in the </a:t>
            </a:r>
            <a:r>
              <a:rPr lang="da-DK" sz="2400" dirty="0" err="1" smtClean="0"/>
              <a:t>sun</a:t>
            </a:r>
            <a:r>
              <a:rPr lang="da-DK" sz="2400" dirty="0" smtClean="0"/>
              <a:t>, </a:t>
            </a:r>
            <a:r>
              <a:rPr lang="da-DK" sz="2400" dirty="0" err="1" smtClean="0"/>
              <a:t>then</a:t>
            </a:r>
            <a:r>
              <a:rPr lang="da-DK" sz="2400" dirty="0" smtClean="0"/>
              <a:t> the turbine </a:t>
            </a:r>
            <a:r>
              <a:rPr lang="da-DK" sz="2400" dirty="0" err="1" smtClean="0"/>
              <a:t>can</a:t>
            </a:r>
            <a:r>
              <a:rPr lang="da-DK" sz="2400" dirty="0" smtClean="0"/>
              <a:t> </a:t>
            </a:r>
            <a:r>
              <a:rPr lang="da-DK" sz="2400" dirty="0" err="1" smtClean="0"/>
              <a:t>be</a:t>
            </a:r>
            <a:r>
              <a:rPr lang="da-DK" sz="2400" dirty="0" smtClean="0"/>
              <a:t> modeled as a </a:t>
            </a:r>
            <a:r>
              <a:rPr lang="da-DK" sz="2400" dirty="0" err="1" smtClean="0"/>
              <a:t>sphere</a:t>
            </a:r>
            <a:r>
              <a:rPr lang="da-DK" sz="2400" dirty="0" smtClean="0"/>
              <a:t> on top of the </a:t>
            </a:r>
            <a:r>
              <a:rPr lang="da-DK" sz="2400" dirty="0" err="1" smtClean="0"/>
              <a:t>tower</a:t>
            </a:r>
            <a:r>
              <a:rPr lang="da-DK" sz="2400" dirty="0" smtClean="0"/>
              <a:t>. The radius is the blade </a:t>
            </a:r>
            <a:r>
              <a:rPr lang="da-DK" sz="2400" dirty="0" err="1" smtClean="0"/>
              <a:t>length</a:t>
            </a:r>
            <a:r>
              <a:rPr lang="da-DK" sz="2400" dirty="0" smtClean="0"/>
              <a:t> or a bit more.</a:t>
            </a:r>
          </a:p>
          <a:p>
            <a:r>
              <a:rPr lang="da-DK" sz="2400" dirty="0" smtClean="0"/>
              <a:t>The house in the </a:t>
            </a:r>
            <a:r>
              <a:rPr lang="da-DK" sz="2400" dirty="0" err="1" smtClean="0"/>
              <a:t>shadow</a:t>
            </a:r>
            <a:r>
              <a:rPr lang="da-DK" sz="2400" dirty="0" smtClean="0"/>
              <a:t> </a:t>
            </a:r>
            <a:r>
              <a:rPr lang="da-DK" sz="2400" dirty="0" err="1" smtClean="0"/>
              <a:t>can</a:t>
            </a:r>
            <a:r>
              <a:rPr lang="da-DK" sz="2400" dirty="0" smtClean="0"/>
              <a:t> </a:t>
            </a:r>
            <a:r>
              <a:rPr lang="da-DK" sz="2400" dirty="0" err="1" smtClean="0"/>
              <a:t>be</a:t>
            </a:r>
            <a:r>
              <a:rPr lang="da-DK" sz="2400" dirty="0" smtClean="0"/>
              <a:t> </a:t>
            </a:r>
            <a:r>
              <a:rPr lang="da-DK" sz="2400" dirty="0" err="1" smtClean="0"/>
              <a:t>encompassed</a:t>
            </a:r>
            <a:r>
              <a:rPr lang="da-DK" sz="2400" dirty="0" smtClean="0"/>
              <a:t> by a </a:t>
            </a:r>
            <a:r>
              <a:rPr lang="da-DK" sz="2400" dirty="0" err="1" smtClean="0"/>
              <a:t>circle</a:t>
            </a:r>
            <a:r>
              <a:rPr lang="da-DK" sz="2400" dirty="0" smtClean="0"/>
              <a:t> </a:t>
            </a:r>
            <a:r>
              <a:rPr lang="da-DK" sz="2400" dirty="0" err="1" smtClean="0"/>
              <a:t>where</a:t>
            </a:r>
            <a:r>
              <a:rPr lang="da-DK" sz="2400" dirty="0" smtClean="0"/>
              <a:t> </a:t>
            </a:r>
            <a:r>
              <a:rPr lang="da-DK" sz="2400" dirty="0" err="1" smtClean="0"/>
              <a:t>no</a:t>
            </a:r>
            <a:r>
              <a:rPr lang="da-DK" sz="2400" dirty="0" smtClean="0"/>
              <a:t> </a:t>
            </a:r>
            <a:r>
              <a:rPr lang="da-DK" sz="2400" dirty="0" err="1" smtClean="0"/>
              <a:t>shadow</a:t>
            </a:r>
            <a:r>
              <a:rPr lang="da-DK" sz="2400" dirty="0" smtClean="0"/>
              <a:t> is </a:t>
            </a:r>
            <a:r>
              <a:rPr lang="da-DK" sz="2400" dirty="0" err="1" smtClean="0"/>
              <a:t>allowed</a:t>
            </a:r>
            <a:r>
              <a:rPr lang="da-DK" sz="2400" dirty="0" smtClean="0"/>
              <a:t>.</a:t>
            </a:r>
          </a:p>
          <a:p>
            <a:r>
              <a:rPr lang="da-DK" sz="2400" dirty="0" err="1" smtClean="0"/>
              <a:t>Then</a:t>
            </a:r>
            <a:r>
              <a:rPr lang="da-DK" sz="2400" dirty="0" smtClean="0"/>
              <a:t> the sensitive </a:t>
            </a:r>
            <a:r>
              <a:rPr lang="da-DK" sz="2400" dirty="0" err="1" smtClean="0"/>
              <a:t>areas</a:t>
            </a:r>
            <a:r>
              <a:rPr lang="da-DK" sz="2400" dirty="0" smtClean="0"/>
              <a:t> </a:t>
            </a:r>
            <a:r>
              <a:rPr lang="da-DK" sz="2400" dirty="0" err="1" smtClean="0"/>
              <a:t>can</a:t>
            </a:r>
            <a:r>
              <a:rPr lang="da-DK" sz="2400" dirty="0" smtClean="0"/>
              <a:t> </a:t>
            </a:r>
            <a:r>
              <a:rPr lang="da-DK" sz="2400" dirty="0" err="1" smtClean="0"/>
              <a:t>be</a:t>
            </a:r>
            <a:r>
              <a:rPr lang="da-DK" sz="2400" dirty="0" smtClean="0"/>
              <a:t> </a:t>
            </a:r>
            <a:r>
              <a:rPr lang="da-DK" sz="2400" dirty="0" err="1" smtClean="0"/>
              <a:t>projected</a:t>
            </a:r>
            <a:r>
              <a:rPr lang="da-DK" sz="2400" dirty="0" smtClean="0"/>
              <a:t> as </a:t>
            </a:r>
            <a:r>
              <a:rPr lang="da-DK" sz="2400" dirty="0" err="1" smtClean="0"/>
              <a:t>circles</a:t>
            </a:r>
            <a:r>
              <a:rPr lang="da-DK" sz="2400" dirty="0" smtClean="0"/>
              <a:t> in the </a:t>
            </a:r>
            <a:r>
              <a:rPr lang="da-DK" sz="2400" dirty="0" err="1" smtClean="0"/>
              <a:t>sphere</a:t>
            </a:r>
            <a:r>
              <a:rPr lang="da-DK" sz="2400" dirty="0" smtClean="0"/>
              <a:t>, </a:t>
            </a:r>
            <a:r>
              <a:rPr lang="da-DK" sz="2400" dirty="0" err="1" smtClean="0"/>
              <a:t>that</a:t>
            </a:r>
            <a:r>
              <a:rPr lang="da-DK" sz="2400" dirty="0" smtClean="0"/>
              <a:t> </a:t>
            </a:r>
            <a:r>
              <a:rPr lang="da-DK" sz="2400" dirty="0" err="1" smtClean="0"/>
              <a:t>represents</a:t>
            </a:r>
            <a:r>
              <a:rPr lang="da-DK" sz="2400" dirty="0" smtClean="0"/>
              <a:t> the sky </a:t>
            </a:r>
            <a:r>
              <a:rPr lang="da-DK" sz="2400" dirty="0" err="1" smtClean="0"/>
              <a:t>seen</a:t>
            </a:r>
            <a:r>
              <a:rPr lang="da-DK" sz="2400" dirty="0" smtClean="0"/>
              <a:t> from the house</a:t>
            </a:r>
          </a:p>
          <a:p>
            <a:r>
              <a:rPr lang="da-DK" sz="2400" dirty="0" err="1" smtClean="0"/>
              <a:t>Compare</a:t>
            </a:r>
            <a:r>
              <a:rPr lang="da-DK" sz="2400" dirty="0" smtClean="0"/>
              <a:t> to </a:t>
            </a:r>
            <a:r>
              <a:rPr lang="da-DK" sz="2400" dirty="0" err="1" smtClean="0"/>
              <a:t>path</a:t>
            </a:r>
            <a:r>
              <a:rPr lang="da-DK" sz="2400" dirty="0" smtClean="0"/>
              <a:t> of the </a:t>
            </a:r>
            <a:r>
              <a:rPr lang="da-DK" sz="2400" dirty="0" err="1" smtClean="0"/>
              <a:t>sun</a:t>
            </a:r>
            <a:r>
              <a:rPr lang="da-DK" sz="2400" dirty="0" smtClean="0"/>
              <a:t> </a:t>
            </a:r>
            <a:r>
              <a:rPr lang="da-DK" sz="2400" dirty="0" err="1" smtClean="0"/>
              <a:t>seen</a:t>
            </a:r>
            <a:r>
              <a:rPr lang="da-DK" sz="2400" dirty="0" smtClean="0"/>
              <a:t> from the house</a:t>
            </a:r>
          </a:p>
          <a:p>
            <a:r>
              <a:rPr lang="da-DK" sz="2400" dirty="0" smtClean="0"/>
              <a:t>=&gt; simple </a:t>
            </a:r>
            <a:r>
              <a:rPr lang="da-DK" sz="2400" dirty="0" err="1" smtClean="0"/>
              <a:t>drawings</a:t>
            </a:r>
            <a:r>
              <a:rPr lang="da-DK" sz="2400" dirty="0" smtClean="0"/>
              <a:t> of </a:t>
            </a:r>
            <a:r>
              <a:rPr lang="da-DK" sz="2400" dirty="0" err="1" smtClean="0"/>
              <a:t>circles</a:t>
            </a:r>
            <a:r>
              <a:rPr lang="da-DK" sz="2400" dirty="0" smtClean="0"/>
              <a:t> with GEOGRAPHY </a:t>
            </a:r>
            <a:r>
              <a:rPr lang="da-DK" sz="2400" dirty="0" err="1" smtClean="0"/>
              <a:t>are</a:t>
            </a:r>
            <a:r>
              <a:rPr lang="da-DK" sz="2400" dirty="0" smtClean="0"/>
              <a:t> </a:t>
            </a:r>
            <a:r>
              <a:rPr lang="da-DK" sz="2400" dirty="0" err="1" smtClean="0"/>
              <a:t>usable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272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000" dirty="0" err="1" smtClean="0"/>
              <a:t>What</a:t>
            </a:r>
            <a:r>
              <a:rPr lang="da-DK" sz="3000" dirty="0" smtClean="0"/>
              <a:t> is </a:t>
            </a:r>
            <a:r>
              <a:rPr lang="da-DK" sz="3000" dirty="0" err="1" smtClean="0"/>
              <a:t>needed</a:t>
            </a:r>
            <a:r>
              <a:rPr lang="da-DK" sz="3000" dirty="0" smtClean="0"/>
              <a:t>?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000" dirty="0" smtClean="0"/>
              <a:t>Path of the </a:t>
            </a:r>
            <a:r>
              <a:rPr lang="da-DK" sz="2000" dirty="0" err="1" smtClean="0"/>
              <a:t>sun</a:t>
            </a:r>
            <a:r>
              <a:rPr lang="da-DK" sz="2000" dirty="0" smtClean="0"/>
              <a:t> -&gt; </a:t>
            </a:r>
            <a:r>
              <a:rPr lang="da-DK" sz="2000" dirty="0" err="1" smtClean="0"/>
              <a:t>formulas</a:t>
            </a:r>
            <a:r>
              <a:rPr lang="da-DK" sz="2000" dirty="0" smtClean="0"/>
              <a:t> </a:t>
            </a:r>
            <a:r>
              <a:rPr lang="da-DK" sz="2000" dirty="0" err="1" smtClean="0"/>
              <a:t>known</a:t>
            </a:r>
            <a:r>
              <a:rPr lang="da-DK" sz="2000" dirty="0" smtClean="0"/>
              <a:t> for ages</a:t>
            </a:r>
          </a:p>
          <a:p>
            <a:r>
              <a:rPr lang="da-DK" sz="2000" dirty="0" smtClean="0"/>
              <a:t>Turbine </a:t>
            </a:r>
            <a:r>
              <a:rPr lang="da-DK" sz="2000" dirty="0" err="1" smtClean="0"/>
              <a:t>picture</a:t>
            </a:r>
            <a:r>
              <a:rPr lang="da-DK" sz="2000" dirty="0" smtClean="0"/>
              <a:t> in the sky -&gt; basic (?) </a:t>
            </a:r>
            <a:r>
              <a:rPr lang="da-DK" sz="2000" dirty="0" err="1" smtClean="0"/>
              <a:t>geometry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54706" y="1071280"/>
            <a:ext cx="4487695" cy="5065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76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Demo1: </a:t>
            </a:r>
            <a:r>
              <a:rPr lang="da-DK" dirty="0" err="1"/>
              <a:t>Drawing</a:t>
            </a:r>
            <a:r>
              <a:rPr lang="da-DK" dirty="0"/>
              <a:t> </a:t>
            </a:r>
            <a:r>
              <a:rPr lang="da-DK" dirty="0" err="1"/>
              <a:t>circles</a:t>
            </a:r>
            <a:r>
              <a:rPr lang="da-DK" dirty="0"/>
              <a:t> or </a:t>
            </a:r>
            <a:r>
              <a:rPr lang="da-DK" dirty="0" err="1"/>
              <a:t>Introduction</a:t>
            </a:r>
            <a:r>
              <a:rPr lang="da-DK" dirty="0"/>
              <a:t> to </a:t>
            </a:r>
            <a:r>
              <a:rPr lang="da-DK" dirty="0" err="1" smtClean="0"/>
              <a:t>spatial</a:t>
            </a:r>
            <a:r>
              <a:rPr lang="da-DK" dirty="0" smtClean="0"/>
              <a:t> </a:t>
            </a:r>
            <a:r>
              <a:rPr lang="da-DK" dirty="0"/>
              <a:t>datatypes</a:t>
            </a:r>
            <a:br>
              <a:rPr lang="da-DK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a-DK" dirty="0" err="1" smtClean="0"/>
              <a:t>Goal</a:t>
            </a:r>
            <a:r>
              <a:rPr lang="da-DK" dirty="0" smtClean="0"/>
              <a:t>: </a:t>
            </a:r>
            <a:r>
              <a:rPr lang="da-DK" dirty="0" err="1" smtClean="0"/>
              <a:t>introduce</a:t>
            </a:r>
            <a:r>
              <a:rPr lang="da-DK" dirty="0" smtClean="0"/>
              <a:t> the </a:t>
            </a:r>
            <a:r>
              <a:rPr lang="da-DK" dirty="0" err="1" smtClean="0"/>
              <a:t>necessary</a:t>
            </a:r>
            <a:r>
              <a:rPr lang="da-DK" dirty="0" smtClean="0"/>
              <a:t> datatypes and operators</a:t>
            </a:r>
          </a:p>
          <a:p>
            <a:r>
              <a:rPr lang="da-DK" dirty="0" err="1" smtClean="0"/>
              <a:t>Necessary</a:t>
            </a:r>
            <a:r>
              <a:rPr lang="da-DK" dirty="0" smtClean="0"/>
              <a:t> </a:t>
            </a:r>
            <a:r>
              <a:rPr lang="da-DK" dirty="0" err="1" smtClean="0"/>
              <a:t>tools</a:t>
            </a:r>
            <a:r>
              <a:rPr lang="da-DK" dirty="0" smtClean="0"/>
              <a:t>:</a:t>
            </a:r>
          </a:p>
          <a:p>
            <a:r>
              <a:rPr lang="da-DK" dirty="0" smtClean="0"/>
              <a:t>Minimum SQL2012, </a:t>
            </a:r>
            <a:r>
              <a:rPr lang="da-DK" dirty="0" err="1" smtClean="0"/>
              <a:t>here</a:t>
            </a:r>
            <a:r>
              <a:rPr lang="da-DK" dirty="0" smtClean="0"/>
              <a:t> 2014</a:t>
            </a:r>
          </a:p>
          <a:p>
            <a:r>
              <a:rPr lang="da-DK" dirty="0" smtClean="0"/>
              <a:t>SQL Management </a:t>
            </a:r>
            <a:r>
              <a:rPr lang="da-DK" dirty="0" err="1" smtClean="0"/>
              <a:t>studio</a:t>
            </a:r>
            <a:endParaRPr lang="da-DK" dirty="0" smtClean="0"/>
          </a:p>
          <a:p>
            <a:r>
              <a:rPr lang="da-DK" dirty="0" smtClean="0"/>
              <a:t>Any Database, </a:t>
            </a:r>
            <a:r>
              <a:rPr lang="da-DK" dirty="0" err="1" smtClean="0"/>
              <a:t>here</a:t>
            </a:r>
            <a:r>
              <a:rPr lang="da-DK" dirty="0" smtClean="0"/>
              <a:t> : AdventureworksDW2014</a:t>
            </a:r>
          </a:p>
          <a:p>
            <a:r>
              <a:rPr lang="da-DK" dirty="0" smtClean="0"/>
              <a:t>Imagination…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Tools 1: Tilt of </a:t>
            </a:r>
            <a:r>
              <a:rPr lang="da-DK" dirty="0" err="1"/>
              <a:t>coordinate</a:t>
            </a:r>
            <a:r>
              <a:rPr lang="da-DK" dirty="0"/>
              <a:t> system/</a:t>
            </a:r>
            <a:r>
              <a:rPr lang="da-DK" dirty="0" err="1"/>
              <a:t>spherical</a:t>
            </a:r>
            <a:r>
              <a:rPr lang="da-DK" dirty="0"/>
              <a:t> </a:t>
            </a:r>
            <a:r>
              <a:rPr lang="da-DK" dirty="0" err="1"/>
              <a:t>geometry</a:t>
            </a:r>
            <a:r>
              <a:rPr lang="da-DK" dirty="0"/>
              <a:t/>
            </a:r>
            <a:br>
              <a:rPr lang="da-DK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 dirty="0" err="1" smtClean="0"/>
              <a:t>There</a:t>
            </a:r>
            <a:r>
              <a:rPr lang="da-DK" sz="2400" dirty="0" smtClean="0"/>
              <a:t> </a:t>
            </a:r>
            <a:r>
              <a:rPr lang="da-DK" sz="2400" dirty="0" err="1" smtClean="0"/>
              <a:t>seem</a:t>
            </a:r>
            <a:r>
              <a:rPr lang="da-DK" sz="2400" dirty="0" smtClean="0"/>
              <a:t> to </a:t>
            </a:r>
            <a:r>
              <a:rPr lang="da-DK" sz="2400" dirty="0" err="1" smtClean="0"/>
              <a:t>no</a:t>
            </a:r>
            <a:r>
              <a:rPr lang="da-DK" sz="2400" dirty="0" smtClean="0"/>
              <a:t> </a:t>
            </a:r>
            <a:r>
              <a:rPr lang="da-DK" sz="2400" dirty="0" err="1" smtClean="0"/>
              <a:t>way</a:t>
            </a:r>
            <a:r>
              <a:rPr lang="da-DK" sz="2400" dirty="0" smtClean="0"/>
              <a:t> to </a:t>
            </a:r>
            <a:r>
              <a:rPr lang="da-DK" sz="2400" dirty="0" err="1" smtClean="0"/>
              <a:t>move</a:t>
            </a:r>
            <a:r>
              <a:rPr lang="da-DK" sz="2400" dirty="0" smtClean="0"/>
              <a:t> GEOGRAPHY elements in SQL </a:t>
            </a:r>
            <a:r>
              <a:rPr lang="da-DK" sz="2400" dirty="0" err="1" smtClean="0"/>
              <a:t>directly</a:t>
            </a:r>
            <a:r>
              <a:rPr lang="da-DK" sz="2400" dirty="0" smtClean="0"/>
              <a:t>. </a:t>
            </a:r>
            <a:r>
              <a:rPr lang="da-DK" sz="2400" dirty="0" err="1" smtClean="0"/>
              <a:t>Possible</a:t>
            </a:r>
            <a:r>
              <a:rPr lang="da-DK" sz="2400" dirty="0" smtClean="0"/>
              <a:t> solution: parse as XML, </a:t>
            </a:r>
            <a:r>
              <a:rPr lang="da-DK" sz="2400" dirty="0" err="1" smtClean="0"/>
              <a:t>recalculate</a:t>
            </a:r>
            <a:r>
              <a:rPr lang="da-DK" sz="2400" dirty="0" smtClean="0"/>
              <a:t> and </a:t>
            </a:r>
            <a:r>
              <a:rPr lang="da-DK" sz="2400" dirty="0" err="1" smtClean="0"/>
              <a:t>recreate</a:t>
            </a:r>
            <a:r>
              <a:rPr lang="da-DK" sz="2400" dirty="0" smtClean="0"/>
              <a:t>.</a:t>
            </a:r>
          </a:p>
          <a:p>
            <a:r>
              <a:rPr lang="da-DK" sz="2400" dirty="0" smtClean="0"/>
              <a:t>How do </a:t>
            </a:r>
            <a:r>
              <a:rPr lang="da-DK" sz="2400" dirty="0" err="1" smtClean="0"/>
              <a:t>lat</a:t>
            </a:r>
            <a:r>
              <a:rPr lang="da-DK" sz="2400" dirty="0" smtClean="0"/>
              <a:t> and </a:t>
            </a:r>
            <a:r>
              <a:rPr lang="da-DK" sz="2400" dirty="0" err="1" smtClean="0"/>
              <a:t>lon</a:t>
            </a:r>
            <a:r>
              <a:rPr lang="da-DK" sz="2400" dirty="0" smtClean="0"/>
              <a:t> </a:t>
            </a:r>
            <a:r>
              <a:rPr lang="da-DK" sz="2400" dirty="0" err="1" smtClean="0"/>
              <a:t>change</a:t>
            </a:r>
            <a:r>
              <a:rPr lang="da-DK" sz="2400" dirty="0" smtClean="0"/>
              <a:t> if </a:t>
            </a:r>
            <a:r>
              <a:rPr lang="da-DK" sz="2400" dirty="0" err="1" smtClean="0"/>
              <a:t>we</a:t>
            </a:r>
            <a:r>
              <a:rPr lang="da-DK" sz="2400" dirty="0" smtClean="0"/>
              <a:t> tilt by angle </a:t>
            </a:r>
            <a:r>
              <a:rPr lang="da-DK" sz="2400" dirty="0" smtClean="0">
                <a:sym typeface="Symbol"/>
              </a:rPr>
              <a:t>?</a:t>
            </a:r>
          </a:p>
          <a:p>
            <a:endParaRPr lang="da-DK" dirty="0">
              <a:sym typeface="Symbol"/>
            </a:endParaRPr>
          </a:p>
          <a:p>
            <a:endParaRPr lang="da-DK" dirty="0" smtClean="0">
              <a:sym typeface="Symbol"/>
            </a:endParaRPr>
          </a:p>
          <a:p>
            <a:endParaRPr lang="da-DK" sz="2000" dirty="0">
              <a:sym typeface="Symbol"/>
            </a:endParaRPr>
          </a:p>
          <a:p>
            <a:r>
              <a:rPr lang="da-DK" sz="2400" dirty="0" err="1" smtClean="0">
                <a:sym typeface="Symbol"/>
              </a:rPr>
              <a:t>Believe</a:t>
            </a:r>
            <a:r>
              <a:rPr lang="da-DK" sz="2400" dirty="0" smtClean="0">
                <a:sym typeface="Symbol"/>
              </a:rPr>
              <a:t> </a:t>
            </a:r>
            <a:r>
              <a:rPr lang="da-DK" sz="2400" dirty="0" err="1" smtClean="0">
                <a:sym typeface="Symbol"/>
              </a:rPr>
              <a:t>me</a:t>
            </a:r>
            <a:r>
              <a:rPr lang="da-DK" sz="2400" dirty="0" smtClean="0">
                <a:sym typeface="Symbol"/>
              </a:rPr>
              <a:t>, check </a:t>
            </a:r>
            <a:r>
              <a:rPr lang="da-DK" sz="2400" dirty="0" err="1" smtClean="0">
                <a:sym typeface="Symbol"/>
                <a:hlinkClick r:id="rId2"/>
              </a:rPr>
              <a:t>here</a:t>
            </a:r>
            <a:r>
              <a:rPr lang="da-DK" sz="2400" dirty="0" smtClean="0">
                <a:sym typeface="Symbol"/>
              </a:rPr>
              <a:t> for </a:t>
            </a:r>
            <a:r>
              <a:rPr lang="da-DK" sz="2400" dirty="0" err="1" smtClean="0">
                <a:sym typeface="Symbol"/>
              </a:rPr>
              <a:t>yourself</a:t>
            </a:r>
            <a:r>
              <a:rPr lang="da-DK" sz="2400" dirty="0" smtClean="0">
                <a:sym typeface="Symbol"/>
              </a:rPr>
              <a:t>, or look in the </a:t>
            </a:r>
            <a:r>
              <a:rPr lang="da-DK" sz="2400" dirty="0" err="1" smtClean="0">
                <a:sym typeface="Symbol"/>
              </a:rPr>
              <a:t>appendix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28184" y="2963919"/>
                <a:ext cx="45887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da-DK" b="0" i="1" smtClean="0">
                              <a:latin typeface="Cambria Math"/>
                            </a:rPr>
                            <m:t>𝑙𝑎</m:t>
                          </m:r>
                          <m:sSup>
                            <m:sSup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da-DK" b="0" i="1" smtClean="0">
                              <a:latin typeface="Cambria Math"/>
                            </a:rPr>
                            <m:t>=</m:t>
                          </m:r>
                          <m:func>
                            <m:func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da-DK" b="0" i="1" smtClean="0">
                                  <a:latin typeface="Cambria Math"/>
                                  <a:ea typeface="Cambria Math"/>
                                </a:rPr>
                                <m:t>𝜗</m:t>
                              </m:r>
                              <m:func>
                                <m:funcPr>
                                  <m:ctrlPr>
                                    <a:rPr lang="da-DK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a-DK" b="0" i="0" smtClean="0">
                                      <a:latin typeface="Cambria Math"/>
                                      <a:ea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a-DK" b="0" i="1" smtClean="0">
                                      <a:latin typeface="Cambria Math"/>
                                      <a:ea typeface="Cambria Math"/>
                                    </a:rPr>
                                    <m:t>𝑙𝑎𝑡</m:t>
                                  </m:r>
                                  <m:r>
                                    <a:rPr lang="da-DK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a-DK" b="0" i="0" smtClean="0">
                                          <a:latin typeface="Cambria Math"/>
                                          <a:ea typeface="Cambria Math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𝜗</m:t>
                                      </m:r>
                                      <m:func>
                                        <m:funcPr>
                                          <m:ctrlPr>
                                            <a:rPr lang="da-DK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a-DK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da-DK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𝑙𝑎𝑡</m:t>
                                          </m:r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a-DK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a-DK" b="0" i="0" smtClean="0">
                                              <a:latin typeface="Cambria Math"/>
                                              <a:ea typeface="Cambria Math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da-DK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𝑙𝑜𝑛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84" y="2963919"/>
                <a:ext cx="458875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28184" y="3502771"/>
                <a:ext cx="3955442" cy="622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/>
                            </a:rPr>
                            <m:t>tan</m:t>
                          </m:r>
                        </m:fName>
                        <m:e>
                          <m:r>
                            <a:rPr lang="da-DK" b="0" i="1" smtClean="0">
                              <a:latin typeface="Cambria Math"/>
                            </a:rPr>
                            <m:t>𝑙𝑜𝑛</m:t>
                          </m:r>
                          <m:r>
                            <a:rPr lang="da-DK" b="0" i="1" smtClean="0">
                              <a:latin typeface="Cambria Math"/>
                            </a:rPr>
                            <m:t>′</m:t>
                          </m:r>
                        </m:e>
                      </m:func>
                      <m:r>
                        <a:rPr lang="da-DK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a-DK" b="0" i="1" smtClean="0"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𝑙𝑜𝑛</m:t>
                              </m:r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da-DK" b="0" i="1" smtClean="0">
                                  <a:latin typeface="Cambria Math"/>
                                  <a:ea typeface="Cambria Math"/>
                                </a:rPr>
                                <m:t>𝜗</m:t>
                              </m:r>
                            </m:e>
                          </m:func>
                          <m:func>
                            <m:funcPr>
                              <m:ctrlPr>
                                <a:rPr lang="da-DK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da-DK" b="0" i="1" smtClean="0">
                                  <a:latin typeface="Cambria Math"/>
                                </a:rPr>
                                <m:t>𝑙𝑜𝑛</m:t>
                              </m:r>
                              <m:r>
                                <a:rPr lang="da-DK" b="0" i="1" smtClean="0">
                                  <a:latin typeface="Cambria Math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da-DK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a-DK" b="0" i="0" smtClean="0">
                                      <a:latin typeface="Cambria Math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da-DK" b="0" i="1" smtClean="0">
                                      <a:latin typeface="Cambria Math"/>
                                      <a:ea typeface="Cambria Math"/>
                                    </a:rPr>
                                    <m:t>𝜗</m:t>
                                  </m:r>
                                  <m:func>
                                    <m:funcPr>
                                      <m:ctrlP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a-DK" b="0" i="0" smtClean="0">
                                          <a:latin typeface="Cambria Math"/>
                                          <a:ea typeface="Cambria Math"/>
                                        </a:rPr>
                                        <m:t>tan</m:t>
                                      </m:r>
                                    </m:fName>
                                    <m:e>
                                      <m:r>
                                        <a:rPr lang="da-DK" b="0" i="1" smtClean="0">
                                          <a:latin typeface="Cambria Math"/>
                                          <a:ea typeface="Cambria Math"/>
                                        </a:rPr>
                                        <m:t>𝑙𝑎𝑡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184" y="3502771"/>
                <a:ext cx="3955442" cy="6228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801" y="2081681"/>
            <a:ext cx="2033081" cy="408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2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26020</TotalTime>
  <Words>1109</Words>
  <Application>Microsoft Office PowerPoint</Application>
  <PresentationFormat>Custom</PresentationFormat>
  <Paragraphs>118</Paragraphs>
  <Slides>20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1_Office Theme</vt:lpstr>
      <vt:lpstr>Image</vt:lpstr>
      <vt:lpstr>Shadow prediction: SQL 2014 spatial data types and astronomy well mixed</vt:lpstr>
      <vt:lpstr>Agenda</vt:lpstr>
      <vt:lpstr>Whoami</vt:lpstr>
      <vt:lpstr>Motivation</vt:lpstr>
      <vt:lpstr>Tauernwind</vt:lpstr>
      <vt:lpstr>How to model?</vt:lpstr>
      <vt:lpstr>What is needed?</vt:lpstr>
      <vt:lpstr>Demo1: Drawing circles or Introduction to spatial datatypes </vt:lpstr>
      <vt:lpstr>Tools 1: Tilt of coordinate system/spherical geometry </vt:lpstr>
      <vt:lpstr>Tools: Spherical Trigonometry</vt:lpstr>
      <vt:lpstr>Demo 2: Paint the sun in the sky</vt:lpstr>
      <vt:lpstr>PowerPoint Presentation</vt:lpstr>
      <vt:lpstr>Tools 2: Azimuth, altitude, size</vt:lpstr>
      <vt:lpstr>Azimuth</vt:lpstr>
      <vt:lpstr>Altitude</vt:lpstr>
      <vt:lpstr>Width</vt:lpstr>
      <vt:lpstr>Demo 3: Add the turbine(s)</vt:lpstr>
      <vt:lpstr>Bonus : Astronomy, precise to the second</vt:lpstr>
      <vt:lpstr>Say thank you to our Sponsors :</vt:lpstr>
      <vt:lpstr>PowerPoint Presentation</vt:lpstr>
    </vt:vector>
  </TitlesOfParts>
  <Company>Rehfeld Partners A/S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as a Business Intelligence Platform</dc:title>
  <dc:creator>Régis Baccaro</dc:creator>
  <cp:lastModifiedBy>Arne Bartels</cp:lastModifiedBy>
  <cp:revision>315</cp:revision>
  <dcterms:created xsi:type="dcterms:W3CDTF">2014-11-28T12:49:19Z</dcterms:created>
  <dcterms:modified xsi:type="dcterms:W3CDTF">2015-09-28T14:18:58Z</dcterms:modified>
</cp:coreProperties>
</file>